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47"/>
  </p:notesMasterIdLst>
  <p:sldIdLst>
    <p:sldId id="260" r:id="rId4"/>
    <p:sldId id="261" r:id="rId5"/>
    <p:sldId id="262" r:id="rId6"/>
    <p:sldId id="263" r:id="rId7"/>
    <p:sldId id="351" r:id="rId8"/>
    <p:sldId id="443" r:id="rId9"/>
    <p:sldId id="352" r:id="rId10"/>
    <p:sldId id="376" r:id="rId11"/>
    <p:sldId id="265" r:id="rId12"/>
    <p:sldId id="354" r:id="rId13"/>
    <p:sldId id="355" r:id="rId14"/>
    <p:sldId id="356" r:id="rId15"/>
    <p:sldId id="357" r:id="rId16"/>
    <p:sldId id="377" r:id="rId17"/>
    <p:sldId id="424" r:id="rId18"/>
    <p:sldId id="425" r:id="rId19"/>
    <p:sldId id="430" r:id="rId20"/>
    <p:sldId id="431" r:id="rId21"/>
    <p:sldId id="432" r:id="rId22"/>
    <p:sldId id="433" r:id="rId23"/>
    <p:sldId id="434" r:id="rId24"/>
    <p:sldId id="435" r:id="rId25"/>
    <p:sldId id="436" r:id="rId26"/>
    <p:sldId id="437" r:id="rId27"/>
    <p:sldId id="438" r:id="rId28"/>
    <p:sldId id="439" r:id="rId29"/>
    <p:sldId id="440" r:id="rId30"/>
    <p:sldId id="441" r:id="rId31"/>
    <p:sldId id="426" r:id="rId32"/>
    <p:sldId id="362" r:id="rId33"/>
    <p:sldId id="366" r:id="rId34"/>
    <p:sldId id="367" r:id="rId35"/>
    <p:sldId id="368" r:id="rId36"/>
    <p:sldId id="418" r:id="rId37"/>
    <p:sldId id="427" r:id="rId38"/>
    <p:sldId id="428" r:id="rId39"/>
    <p:sldId id="378" r:id="rId40"/>
    <p:sldId id="429" r:id="rId41"/>
    <p:sldId id="369" r:id="rId42"/>
    <p:sldId id="370" r:id="rId43"/>
    <p:sldId id="371" r:id="rId44"/>
    <p:sldId id="372" r:id="rId45"/>
    <p:sldId id="363" r:id="rId46"/>
    <p:sldId id="410" r:id="rId48"/>
    <p:sldId id="413" r:id="rId49"/>
    <p:sldId id="408" r:id="rId50"/>
    <p:sldId id="409" r:id="rId51"/>
    <p:sldId id="414" r:id="rId52"/>
    <p:sldId id="415" r:id="rId53"/>
    <p:sldId id="416" r:id="rId54"/>
    <p:sldId id="417" r:id="rId55"/>
    <p:sldId id="442" r:id="rId56"/>
    <p:sldId id="373" r:id="rId57"/>
    <p:sldId id="374" r:id="rId58"/>
    <p:sldId id="379" r:id="rId59"/>
    <p:sldId id="375" r:id="rId60"/>
    <p:sldId id="380" r:id="rId61"/>
    <p:sldId id="381" r:id="rId62"/>
    <p:sldId id="382" r:id="rId63"/>
    <p:sldId id="345" r:id="rId64"/>
    <p:sldId id="298" r:id="rId65"/>
    <p:sldId id="299" r:id="rId6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心理健康部分由我来进行汇报。</a:t>
            </a:r>
            <a:endParaRPr lang="zh-CN" altLang="en-US"/>
          </a:p>
          <a:p>
            <a:r>
              <a:rPr lang="zh-CN" altLang="en-US"/>
              <a:t>我们总共设计了五个页面，首先展示的是用户数据总览页，该页面包含了六个模块。分别是数据概览、情绪分布、跳转标签、风险等级分布、实时动态和紧急联系。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先介绍这三个模块：</a:t>
            </a:r>
            <a:endParaRPr lang="zh-CN" altLang="en-US"/>
          </a:p>
          <a:p>
            <a:r>
              <a:rPr lang="zh-CN" altLang="en-US"/>
              <a:t>数据概览模块是对所有用户的整体数据展示，包括总用户数、情绪记录总数、平均情绪分等四个数据；</a:t>
            </a:r>
            <a:endParaRPr lang="zh-CN" altLang="en-US"/>
          </a:p>
          <a:p>
            <a:r>
              <a:rPr lang="zh-CN" altLang="en-US"/>
              <a:t>情绪分布模块展示了所有用户的情绪分布环形比例图，鼠标悬浮显示选定情绪分布占比；</a:t>
            </a:r>
            <a:endParaRPr lang="zh-CN" altLang="en-US"/>
          </a:p>
          <a:p>
            <a:r>
              <a:rPr lang="zh-CN" altLang="en-US"/>
              <a:t>跳转标签模块，点击对应图标可以快捷跳转到相应页面。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风险等级分布模块，依据所有用户的问卷测评记录，绘制了风险分布柱状图，鼠标悬浮也能显示详细信息；</a:t>
            </a:r>
            <a:endParaRPr lang="zh-CN" altLang="en-US"/>
          </a:p>
          <a:p>
            <a:r>
              <a:rPr lang="zh-CN" altLang="en-US"/>
              <a:t>实时动态模块，按时间降序排列实时显示所有用户动态，包括不同用户的情绪记录和测评记录；</a:t>
            </a:r>
            <a:endParaRPr lang="zh-CN" altLang="en-US"/>
          </a:p>
          <a:p>
            <a:r>
              <a:rPr lang="zh-CN" altLang="en-US"/>
              <a:t>紧急联系模块在前端静态显示电话。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接下来展示第二个页面：情绪记录页面。用户可以在该页面记录自己当下的情绪，并看到整体的情绪变化表和情绪统计，帮助用户更好地感知自己的情绪变化。下面为大家展示每个模块的详细功能。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在记录情绪模块，用户可以在输入框内填写记录详情，并选择自己的情绪类型进行记录。</a:t>
            </a:r>
            <a:endParaRPr lang="zh-CN" altLang="en-US"/>
          </a:p>
          <a:p>
            <a:r>
              <a:rPr lang="zh-CN" altLang="en-US"/>
              <a:t>情绪记录历史模块实时显示该用户历史记录的时间和详细信息。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5" Type="http://schemas.openxmlformats.org/officeDocument/2006/relationships/tags" Target="../tags/tag108.xml"/><Relationship Id="rId24" Type="http://schemas.openxmlformats.org/officeDocument/2006/relationships/tags" Target="../tags/tag107.xml"/><Relationship Id="rId23" Type="http://schemas.openxmlformats.org/officeDocument/2006/relationships/tags" Target="../tags/tag106.xml"/><Relationship Id="rId22" Type="http://schemas.openxmlformats.org/officeDocument/2006/relationships/tags" Target="../tags/tag105.xml"/><Relationship Id="rId21" Type="http://schemas.openxmlformats.org/officeDocument/2006/relationships/tags" Target="../tags/tag104.xml"/><Relationship Id="rId20" Type="http://schemas.openxmlformats.org/officeDocument/2006/relationships/tags" Target="../tags/tag103.xml"/><Relationship Id="rId2" Type="http://schemas.openxmlformats.org/officeDocument/2006/relationships/tags" Target="../tags/tag85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3" Type="http://schemas.openxmlformats.org/officeDocument/2006/relationships/tags" Target="../tags/tag162.xml"/><Relationship Id="rId22" Type="http://schemas.openxmlformats.org/officeDocument/2006/relationships/tags" Target="../tags/tag161.xml"/><Relationship Id="rId21" Type="http://schemas.openxmlformats.org/officeDocument/2006/relationships/tags" Target="../tags/tag160.xml"/><Relationship Id="rId20" Type="http://schemas.openxmlformats.org/officeDocument/2006/relationships/tags" Target="../tags/tag159.xml"/><Relationship Id="rId2" Type="http://schemas.openxmlformats.org/officeDocument/2006/relationships/tags" Target="../tags/tag141.xml"/><Relationship Id="rId19" Type="http://schemas.openxmlformats.org/officeDocument/2006/relationships/tags" Target="../tags/tag158.xml"/><Relationship Id="rId18" Type="http://schemas.openxmlformats.org/officeDocument/2006/relationships/tags" Target="../tags/tag157.xml"/><Relationship Id="rId17" Type="http://schemas.openxmlformats.org/officeDocument/2006/relationships/tags" Target="../tags/tag156.xml"/><Relationship Id="rId16" Type="http://schemas.openxmlformats.org/officeDocument/2006/relationships/tags" Target="../tags/tag155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5" Type="http://schemas.openxmlformats.org/officeDocument/2006/relationships/tags" Target="../tags/tag264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3" Type="http://schemas.openxmlformats.org/officeDocument/2006/relationships/tags" Target="../tags/tag288.xml"/><Relationship Id="rId12" Type="http://schemas.openxmlformats.org/officeDocument/2006/relationships/tags" Target="../tags/tag287.xml"/><Relationship Id="rId11" Type="http://schemas.openxmlformats.org/officeDocument/2006/relationships/tags" Target="../tags/tag286.xml"/><Relationship Id="rId10" Type="http://schemas.openxmlformats.org/officeDocument/2006/relationships/tags" Target="../tags/tag285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4" Type="http://schemas.openxmlformats.org/officeDocument/2006/relationships/tags" Target="../tags/tag309.xml"/><Relationship Id="rId13" Type="http://schemas.openxmlformats.org/officeDocument/2006/relationships/tags" Target="../tags/tag308.xml"/><Relationship Id="rId12" Type="http://schemas.openxmlformats.org/officeDocument/2006/relationships/tags" Target="../tags/tag307.xml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323.xml"/><Relationship Id="rId7" Type="http://schemas.openxmlformats.org/officeDocument/2006/relationships/tags" Target="../tags/tag322.xml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336.xml"/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8" Type="http://schemas.openxmlformats.org/officeDocument/2006/relationships/tags" Target="../tags/tag361.xml"/><Relationship Id="rId17" Type="http://schemas.openxmlformats.org/officeDocument/2006/relationships/tags" Target="../tags/tag360.xml"/><Relationship Id="rId16" Type="http://schemas.openxmlformats.org/officeDocument/2006/relationships/tags" Target="../tags/tag359.xml"/><Relationship Id="rId15" Type="http://schemas.openxmlformats.org/officeDocument/2006/relationships/tags" Target="../tags/tag358.xml"/><Relationship Id="rId14" Type="http://schemas.openxmlformats.org/officeDocument/2006/relationships/tags" Target="../tags/tag357.xml"/><Relationship Id="rId13" Type="http://schemas.openxmlformats.org/officeDocument/2006/relationships/tags" Target="../tags/tag356.xml"/><Relationship Id="rId12" Type="http://schemas.openxmlformats.org/officeDocument/2006/relationships/tags" Target="../tags/tag355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366.xml"/><Relationship Id="rId5" Type="http://schemas.openxmlformats.org/officeDocument/2006/relationships/tags" Target="../tags/tag365.xml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373.xml"/><Relationship Id="rId7" Type="http://schemas.openxmlformats.org/officeDocument/2006/relationships/tags" Target="../tags/tag372.xml"/><Relationship Id="rId6" Type="http://schemas.openxmlformats.org/officeDocument/2006/relationships/tags" Target="../tags/tag371.xml"/><Relationship Id="rId5" Type="http://schemas.openxmlformats.org/officeDocument/2006/relationships/tags" Target="../tags/tag370.xml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6" Type="http://schemas.openxmlformats.org/officeDocument/2006/relationships/tags" Target="../tags/tag403.xml"/><Relationship Id="rId5" Type="http://schemas.openxmlformats.org/officeDocument/2006/relationships/tags" Target="../tags/tag402.xml"/><Relationship Id="rId4" Type="http://schemas.openxmlformats.org/officeDocument/2006/relationships/tags" Target="../tags/tag401.xml"/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410.xml"/><Relationship Id="rId7" Type="http://schemas.openxmlformats.org/officeDocument/2006/relationships/tags" Target="../tags/tag409.xml"/><Relationship Id="rId6" Type="http://schemas.openxmlformats.org/officeDocument/2006/relationships/tags" Target="../tags/tag408.xml"/><Relationship Id="rId5" Type="http://schemas.openxmlformats.org/officeDocument/2006/relationships/tags" Target="../tags/tag407.xml"/><Relationship Id="rId4" Type="http://schemas.openxmlformats.org/officeDocument/2006/relationships/tags" Target="../tags/tag406.xml"/><Relationship Id="rId3" Type="http://schemas.openxmlformats.org/officeDocument/2006/relationships/tags" Target="../tags/tag405.xml"/><Relationship Id="rId2" Type="http://schemas.openxmlformats.org/officeDocument/2006/relationships/tags" Target="../tags/tag404.xml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tags" Target="../tags/tag417.xml"/><Relationship Id="rId7" Type="http://schemas.openxmlformats.org/officeDocument/2006/relationships/tags" Target="../tags/tag416.xml"/><Relationship Id="rId6" Type="http://schemas.openxmlformats.org/officeDocument/2006/relationships/tags" Target="../tags/tag415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425.xml"/><Relationship Id="rId7" Type="http://schemas.openxmlformats.org/officeDocument/2006/relationships/tags" Target="../tags/tag424.xml"/><Relationship Id="rId6" Type="http://schemas.openxmlformats.org/officeDocument/2006/relationships/tags" Target="../tags/tag423.xml"/><Relationship Id="rId5" Type="http://schemas.openxmlformats.org/officeDocument/2006/relationships/tags" Target="../tags/tag422.xml"/><Relationship Id="rId4" Type="http://schemas.openxmlformats.org/officeDocument/2006/relationships/tags" Target="../tags/tag421.xml"/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433.xml"/><Relationship Id="rId8" Type="http://schemas.openxmlformats.org/officeDocument/2006/relationships/tags" Target="../tags/tag432.xml"/><Relationship Id="rId7" Type="http://schemas.openxmlformats.org/officeDocument/2006/relationships/tags" Target="../tags/tag431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tags" Target="../tags/tag428.xml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8" Type="http://schemas.openxmlformats.org/officeDocument/2006/relationships/tags" Target="../tags/tag442.xml"/><Relationship Id="rId17" Type="http://schemas.openxmlformats.org/officeDocument/2006/relationships/tags" Target="../tags/tag441.xml"/><Relationship Id="rId16" Type="http://schemas.openxmlformats.org/officeDocument/2006/relationships/tags" Target="../tags/tag440.xml"/><Relationship Id="rId15" Type="http://schemas.openxmlformats.org/officeDocument/2006/relationships/tags" Target="../tags/tag439.xml"/><Relationship Id="rId14" Type="http://schemas.openxmlformats.org/officeDocument/2006/relationships/tags" Target="../tags/tag438.xml"/><Relationship Id="rId13" Type="http://schemas.openxmlformats.org/officeDocument/2006/relationships/tags" Target="../tags/tag437.xml"/><Relationship Id="rId12" Type="http://schemas.openxmlformats.org/officeDocument/2006/relationships/tags" Target="../tags/tag436.xml"/><Relationship Id="rId11" Type="http://schemas.openxmlformats.org/officeDocument/2006/relationships/tags" Target="../tags/tag435.xml"/><Relationship Id="rId10" Type="http://schemas.openxmlformats.org/officeDocument/2006/relationships/tags" Target="../tags/tag434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0" y="2167890"/>
            <a:ext cx="12191365" cy="3030855"/>
          </a:xfrm>
          <a:custGeom>
            <a:avLst/>
            <a:gdLst>
              <a:gd name="connsiteX0" fmla="*/ 0 w 19207"/>
              <a:gd name="connsiteY0" fmla="*/ 4755 h 4773"/>
              <a:gd name="connsiteX1" fmla="*/ 2772 w 19207"/>
              <a:gd name="connsiteY1" fmla="*/ 4754 h 4773"/>
              <a:gd name="connsiteX2" fmla="*/ 2772 w 19207"/>
              <a:gd name="connsiteY2" fmla="*/ 3267 h 4773"/>
              <a:gd name="connsiteX3" fmla="*/ 3507 w 19207"/>
              <a:gd name="connsiteY3" fmla="*/ 2990 h 4773"/>
              <a:gd name="connsiteX4" fmla="*/ 3503 w 19207"/>
              <a:gd name="connsiteY4" fmla="*/ 4767 h 4773"/>
              <a:gd name="connsiteX5" fmla="*/ 3211 w 19207"/>
              <a:gd name="connsiteY5" fmla="*/ 4769 h 4773"/>
              <a:gd name="connsiteX6" fmla="*/ 3211 w 19207"/>
              <a:gd name="connsiteY6" fmla="*/ 1950 h 4773"/>
              <a:gd name="connsiteX7" fmla="*/ 4584 w 19207"/>
              <a:gd name="connsiteY7" fmla="*/ 2275 h 4773"/>
              <a:gd name="connsiteX8" fmla="*/ 4584 w 19207"/>
              <a:gd name="connsiteY8" fmla="*/ 4773 h 4773"/>
              <a:gd name="connsiteX9" fmla="*/ 4069 w 19207"/>
              <a:gd name="connsiteY9" fmla="*/ 4773 h 4773"/>
              <a:gd name="connsiteX10" fmla="*/ 4079 w 19207"/>
              <a:gd name="connsiteY10" fmla="*/ 0 h 4773"/>
              <a:gd name="connsiteX11" fmla="*/ 5131 w 19207"/>
              <a:gd name="connsiteY11" fmla="*/ 7 h 4773"/>
              <a:gd name="connsiteX12" fmla="*/ 5128 w 19207"/>
              <a:gd name="connsiteY12" fmla="*/ 3834 h 4773"/>
              <a:gd name="connsiteX13" fmla="*/ 4879 w 19207"/>
              <a:gd name="connsiteY13" fmla="*/ 3837 h 4773"/>
              <a:gd name="connsiteX14" fmla="*/ 4879 w 19207"/>
              <a:gd name="connsiteY14" fmla="*/ 2979 h 4773"/>
              <a:gd name="connsiteX15" fmla="*/ 6069 w 19207"/>
              <a:gd name="connsiteY15" fmla="*/ 2978 h 4773"/>
              <a:gd name="connsiteX16" fmla="*/ 6068 w 19207"/>
              <a:gd name="connsiteY16" fmla="*/ 4339 h 4773"/>
              <a:gd name="connsiteX17" fmla="*/ 6597 w 19207"/>
              <a:gd name="connsiteY17" fmla="*/ 4338 h 4773"/>
              <a:gd name="connsiteX18" fmla="*/ 6595 w 19207"/>
              <a:gd name="connsiteY18" fmla="*/ 4771 h 4773"/>
              <a:gd name="connsiteX19" fmla="*/ 19207 w 19207"/>
              <a:gd name="connsiteY19" fmla="*/ 4770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7" h="4773">
                <a:moveTo>
                  <a:pt x="0" y="4755"/>
                </a:moveTo>
                <a:lnTo>
                  <a:pt x="2772" y="4754"/>
                </a:lnTo>
                <a:lnTo>
                  <a:pt x="2772" y="3267"/>
                </a:lnTo>
                <a:lnTo>
                  <a:pt x="3507" y="2990"/>
                </a:lnTo>
                <a:lnTo>
                  <a:pt x="3503" y="4767"/>
                </a:lnTo>
                <a:lnTo>
                  <a:pt x="3211" y="4769"/>
                </a:lnTo>
                <a:lnTo>
                  <a:pt x="3211" y="1950"/>
                </a:lnTo>
                <a:lnTo>
                  <a:pt x="4584" y="2275"/>
                </a:lnTo>
                <a:lnTo>
                  <a:pt x="4584" y="4773"/>
                </a:lnTo>
                <a:lnTo>
                  <a:pt x="4069" y="4773"/>
                </a:lnTo>
                <a:lnTo>
                  <a:pt x="4079" y="0"/>
                </a:lnTo>
                <a:lnTo>
                  <a:pt x="5131" y="7"/>
                </a:lnTo>
                <a:lnTo>
                  <a:pt x="5128" y="3834"/>
                </a:lnTo>
                <a:lnTo>
                  <a:pt x="4879" y="3837"/>
                </a:lnTo>
                <a:lnTo>
                  <a:pt x="4879" y="2979"/>
                </a:lnTo>
                <a:lnTo>
                  <a:pt x="6069" y="2978"/>
                </a:lnTo>
                <a:lnTo>
                  <a:pt x="6068" y="4339"/>
                </a:lnTo>
                <a:lnTo>
                  <a:pt x="6597" y="4338"/>
                </a:lnTo>
                <a:lnTo>
                  <a:pt x="6595" y="4771"/>
                </a:lnTo>
                <a:lnTo>
                  <a:pt x="19207" y="477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2926715" y="1604645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10" name="日期占位符 3"/>
          <p:cNvSpPr>
            <a:spLocks noGrp="1"/>
          </p:cNvSpPr>
          <p:nvPr>
            <p:ph type="dt" sz="half" idx="16385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6386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6387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5726642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8"/>
            </p:custDataLst>
          </p:nvPr>
        </p:nvSpPr>
        <p:spPr>
          <a:xfrm>
            <a:off x="5724878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9304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2489200"/>
            <a:ext cx="10972800" cy="3352800"/>
          </a:xfrm>
          <a:custGeom>
            <a:avLst/>
            <a:gdLst>
              <a:gd name="connisteX0" fmla="*/ 0 w 10972800"/>
              <a:gd name="connsiteY0" fmla="*/ 203200 h 3352800"/>
              <a:gd name="connisteX1" fmla="*/ 203200 w 10972800"/>
              <a:gd name="connsiteY1" fmla="*/ 0 h 3352800"/>
              <a:gd name="connisteX2" fmla="*/ 10769600 w 10972800"/>
              <a:gd name="connsiteY2" fmla="*/ 0 h 3352800"/>
              <a:gd name="connisteX3" fmla="*/ 10972800 w 10972800"/>
              <a:gd name="connsiteY3" fmla="*/ 203200 h 3352800"/>
              <a:gd name="connisteX4" fmla="*/ 10972800 w 10972800"/>
              <a:gd name="connsiteY4" fmla="*/ 3149600 h 3352800"/>
              <a:gd name="connisteX5" fmla="*/ 10769600 w 10972800"/>
              <a:gd name="connsiteY5" fmla="*/ 3352800 h 3352800"/>
              <a:gd name="connisteX6" fmla="*/ 203200 w 10972800"/>
              <a:gd name="connsiteY6" fmla="*/ 3352800 h 3352800"/>
              <a:gd name="connisteX7" fmla="*/ 0 w 10972800"/>
              <a:gd name="connsiteY7" fmla="*/ 3149600 h 3352800"/>
              <a:gd name="connisteX8" fmla="*/ 0 w 109728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149600"/>
                </a:lnTo>
                <a:cubicBezTo>
                  <a:pt x="10972800" y="3261824"/>
                  <a:pt x="10881824" y="3352800"/>
                  <a:pt x="107696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251200"/>
            <a:ext cx="10363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9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3688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3688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2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1280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1280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14732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18288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53340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56896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4704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4704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91948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95504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3312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3312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86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419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386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419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0" hasCustomPrompt="1"/>
            <p:custDataLst>
              <p:tags r:id="rId7"/>
            </p:custDataLst>
          </p:nvPr>
        </p:nvSpPr>
        <p:spPr>
          <a:xfrm>
            <a:off x="2514600" y="22098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40894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648200"/>
            <a:ext cx="452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idx="16392" hasCustomPrompt="1"/>
            <p:custDataLst>
              <p:tags r:id="rId11"/>
            </p:custDataLst>
          </p:nvPr>
        </p:nvSpPr>
        <p:spPr>
          <a:xfrm>
            <a:off x="8153400" y="22098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654800" y="40894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654800" y="4648200"/>
            <a:ext cx="452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23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9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114800"/>
            <a:ext cx="4876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4876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09600" y="5943600"/>
            <a:ext cx="4876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2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1402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2997200"/>
          </a:xfrm>
          <a:custGeom>
            <a:avLst/>
            <a:gdLst>
              <a:gd name="connisteX0" fmla="*/ 0 w 10972800"/>
              <a:gd name="connsiteY0" fmla="*/ 203200 h 2997200"/>
              <a:gd name="connisteX1" fmla="*/ 203200 w 10972800"/>
              <a:gd name="connsiteY1" fmla="*/ 0 h 2997200"/>
              <a:gd name="connisteX2" fmla="*/ 10769600 w 10972800"/>
              <a:gd name="connsiteY2" fmla="*/ 0 h 2997200"/>
              <a:gd name="connisteX3" fmla="*/ 10972800 w 10972800"/>
              <a:gd name="connsiteY3" fmla="*/ 203200 h 2997200"/>
              <a:gd name="connisteX4" fmla="*/ 10972800 w 10972800"/>
              <a:gd name="connsiteY4" fmla="*/ 2794000 h 2997200"/>
              <a:gd name="connisteX5" fmla="*/ 10769600 w 10972800"/>
              <a:gd name="connsiteY5" fmla="*/ 2997200 h 2997200"/>
              <a:gd name="connisteX6" fmla="*/ 203200 w 10972800"/>
              <a:gd name="connsiteY6" fmla="*/ 2997200 h 2997200"/>
              <a:gd name="connisteX7" fmla="*/ 0 w 10972800"/>
              <a:gd name="connsiteY7" fmla="*/ 2794000 h 2997200"/>
              <a:gd name="connisteX8" fmla="*/ 0 w 10972800"/>
              <a:gd name="connsiteY8" fmla="*/ 20320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99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94000"/>
                </a:lnTo>
                <a:cubicBezTo>
                  <a:pt x="10972800" y="2906224"/>
                  <a:pt x="10881824" y="2997200"/>
                  <a:pt x="107696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699000"/>
            <a:ext cx="32385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8343900" y="4699000"/>
            <a:ext cx="32385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48200" y="5461000"/>
            <a:ext cx="32385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343900" y="5461000"/>
            <a:ext cx="32385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34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9144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11277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20828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20828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装饰  7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65532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idx="16397" hasCustomPrompt="1"/>
            <p:custDataLst>
              <p:tags r:id="rId13"/>
            </p:custDataLst>
          </p:nvPr>
        </p:nvSpPr>
        <p:spPr>
          <a:xfrm>
            <a:off x="67665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77216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77216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2" name="装饰  1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9144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idx="16400" hasCustomPrompt="1"/>
            <p:custDataLst>
              <p:tags r:id="rId18"/>
            </p:custDataLst>
          </p:nvPr>
        </p:nvSpPr>
        <p:spPr>
          <a:xfrm>
            <a:off x="11277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20828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20828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7" name="装饰  6"/>
          <p:cNvSpPr>
            <a:spLocks noGrp="1"/>
          </p:cNvSpPr>
          <p:nvPr>
            <p:ph type="body" idx="16404" hasCustomPrompt="1"/>
            <p:custDataLst>
              <p:tags r:id="rId21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8" name="装饰  7"/>
          <p:cNvSpPr>
            <a:spLocks noGrp="1"/>
          </p:cNvSpPr>
          <p:nvPr>
            <p:ph type="body" idx="16405" hasCustomPrompt="1"/>
            <p:custDataLst>
              <p:tags r:id="rId22"/>
            </p:custDataLst>
          </p:nvPr>
        </p:nvSpPr>
        <p:spPr>
          <a:xfrm>
            <a:off x="65532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idx="16403" hasCustomPrompt="1"/>
            <p:custDataLst>
              <p:tags r:id="rId23"/>
            </p:custDataLst>
          </p:nvPr>
        </p:nvSpPr>
        <p:spPr>
          <a:xfrm>
            <a:off x="67665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2" hasCustomPrompt="1"/>
            <p:custDataLst>
              <p:tags r:id="rId24"/>
            </p:custDataLst>
          </p:nvPr>
        </p:nvSpPr>
        <p:spPr>
          <a:xfrm>
            <a:off x="77216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3" hasCustomPrompt="1"/>
            <p:custDataLst>
              <p:tags r:id="rId25"/>
            </p:custDataLst>
          </p:nvPr>
        </p:nvSpPr>
        <p:spPr>
          <a:xfrm>
            <a:off x="77216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31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9144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387600" y="2476500"/>
            <a:ext cx="3251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5" name="装饰  4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5532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7" hasCustomPrompt="1"/>
            <p:custDataLst>
              <p:tags r:id="rId11"/>
            </p:custDataLst>
          </p:nvPr>
        </p:nvSpPr>
        <p:spPr>
          <a:xfrm>
            <a:off x="8026400" y="2476500"/>
            <a:ext cx="3251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8" name="装饰  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idx="16395" hasCustomPrompt="1"/>
            <p:custDataLst>
              <p:tags r:id="rId13"/>
            </p:custDataLst>
          </p:nvPr>
        </p:nvSpPr>
        <p:spPr>
          <a:xfrm>
            <a:off x="9144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2387600" y="4991100"/>
            <a:ext cx="3251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1" name="装饰  0"/>
          <p:cNvSpPr>
            <a:spLocks noGrp="1"/>
          </p:cNvSpPr>
          <p:nvPr>
            <p:ph type="body" idx="16396" hasCustomPrompt="1"/>
            <p:custDataLst>
              <p:tags r:id="rId15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idx="16397" hasCustomPrompt="1"/>
            <p:custDataLst>
              <p:tags r:id="rId16"/>
            </p:custDataLst>
          </p:nvPr>
        </p:nvSpPr>
        <p:spPr>
          <a:xfrm>
            <a:off x="65532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idx="16389" hasCustomPrompt="1"/>
            <p:custDataLst>
              <p:tags r:id="rId17"/>
            </p:custDataLst>
          </p:nvPr>
        </p:nvSpPr>
        <p:spPr>
          <a:xfrm>
            <a:off x="8026400" y="4991100"/>
            <a:ext cx="3251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2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2133600" y="1524000"/>
            <a:ext cx="2032000" cy="2286000"/>
          </a:xfrm>
          <a:custGeom>
            <a:avLst/>
            <a:gdLst>
              <a:gd name="connisteX0" fmla="*/ 0 w 2032000"/>
              <a:gd name="connsiteY0" fmla="*/ 0 h 2286000"/>
              <a:gd name="connisteX1" fmla="*/ 1828800 w 2032000"/>
              <a:gd name="connsiteY1" fmla="*/ 0 h 2286000"/>
              <a:gd name="connisteX2" fmla="*/ 2032000 w 2032000"/>
              <a:gd name="connsiteY2" fmla="*/ 203200 h 2286000"/>
              <a:gd name="connisteX3" fmla="*/ 2032000 w 2032000"/>
              <a:gd name="connsiteY3" fmla="*/ 2082800 h 2286000"/>
              <a:gd name="connisteX4" fmla="*/ 1828800 w 2032000"/>
              <a:gd name="connsiteY4" fmla="*/ 2286000 h 2286000"/>
              <a:gd name="connisteX5" fmla="*/ 0 w 2032000"/>
              <a:gd name="connsiteY5" fmla="*/ 2286000 h 2286000"/>
              <a:gd name="connisteX6" fmla="*/ 0 w 2032000"/>
              <a:gd name="connsiteY6" fmla="*/ 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032000" h="2286000">
                <a:moveTo>
                  <a:pt x="0" y="0"/>
                </a:moveTo>
                <a:lnTo>
                  <a:pt x="1828800" y="0"/>
                </a:lnTo>
                <a:cubicBezTo>
                  <a:pt x="1941024" y="0"/>
                  <a:pt x="2032000" y="90976"/>
                  <a:pt x="2032000" y="203200"/>
                </a:cubicBezTo>
                <a:lnTo>
                  <a:pt x="2032000" y="2082800"/>
                </a:lnTo>
                <a:cubicBezTo>
                  <a:pt x="2032000" y="2195024"/>
                  <a:pt x="1941024" y="2286000"/>
                  <a:pt x="1828800" y="2286000"/>
                </a:cubicBez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1524000" cy="2286000"/>
          </a:xfrm>
          <a:custGeom>
            <a:avLst/>
            <a:gdLst>
              <a:gd name="connisteX0" fmla="*/ 0 w 1524000"/>
              <a:gd name="connsiteY0" fmla="*/ 203200 h 2286000"/>
              <a:gd name="connisteX1" fmla="*/ 203200 w 1524000"/>
              <a:gd name="connsiteY1" fmla="*/ 0 h 2286000"/>
              <a:gd name="connisteX2" fmla="*/ 1524000 w 1524000"/>
              <a:gd name="connsiteY2" fmla="*/ 0 h 2286000"/>
              <a:gd name="connisteX3" fmla="*/ 1524000 w 1524000"/>
              <a:gd name="connsiteY3" fmla="*/ 2286000 h 2286000"/>
              <a:gd name="connisteX4" fmla="*/ 203200 w 1524000"/>
              <a:gd name="connsiteY4" fmla="*/ 2286000 h 2286000"/>
              <a:gd name="connisteX5" fmla="*/ 0 w 1524000"/>
              <a:gd name="connsiteY5" fmla="*/ 2082800 h 2286000"/>
              <a:gd name="connisteX6" fmla="*/ 0 w 1524000"/>
              <a:gd name="connsiteY6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86000"/>
                </a:ln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438400" y="2362200"/>
            <a:ext cx="1422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5842000" y="1524000"/>
            <a:ext cx="2032000" cy="2286000"/>
          </a:xfrm>
          <a:custGeom>
            <a:avLst/>
            <a:gdLst>
              <a:gd name="connisteX0" fmla="*/ 0 w 2032000"/>
              <a:gd name="connsiteY0" fmla="*/ 0 h 2286000"/>
              <a:gd name="connisteX1" fmla="*/ 1828800 w 2032000"/>
              <a:gd name="connsiteY1" fmla="*/ 0 h 2286000"/>
              <a:gd name="connisteX2" fmla="*/ 2032000 w 2032000"/>
              <a:gd name="connsiteY2" fmla="*/ 203200 h 2286000"/>
              <a:gd name="connisteX3" fmla="*/ 2032000 w 2032000"/>
              <a:gd name="connsiteY3" fmla="*/ 2082800 h 2286000"/>
              <a:gd name="connisteX4" fmla="*/ 1828800 w 2032000"/>
              <a:gd name="connsiteY4" fmla="*/ 2286000 h 2286000"/>
              <a:gd name="connisteX5" fmla="*/ 0 w 2032000"/>
              <a:gd name="connsiteY5" fmla="*/ 2286000 h 2286000"/>
              <a:gd name="connisteX6" fmla="*/ 0 w 2032000"/>
              <a:gd name="connsiteY6" fmla="*/ 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032000" h="2286000">
                <a:moveTo>
                  <a:pt x="0" y="0"/>
                </a:moveTo>
                <a:lnTo>
                  <a:pt x="1828800" y="0"/>
                </a:lnTo>
                <a:cubicBezTo>
                  <a:pt x="1941024" y="0"/>
                  <a:pt x="2032000" y="90976"/>
                  <a:pt x="2032000" y="203200"/>
                </a:cubicBezTo>
                <a:lnTo>
                  <a:pt x="2032000" y="2082800"/>
                </a:lnTo>
                <a:cubicBezTo>
                  <a:pt x="2032000" y="2195024"/>
                  <a:pt x="1941024" y="2286000"/>
                  <a:pt x="1828800" y="2286000"/>
                </a:cubicBez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4318000" y="1524000"/>
            <a:ext cx="1524000" cy="2286000"/>
          </a:xfrm>
          <a:custGeom>
            <a:avLst/>
            <a:gdLst>
              <a:gd name="connisteX0" fmla="*/ 0 w 1524000"/>
              <a:gd name="connsiteY0" fmla="*/ 203200 h 2286000"/>
              <a:gd name="connisteX1" fmla="*/ 203200 w 1524000"/>
              <a:gd name="connsiteY1" fmla="*/ 0 h 2286000"/>
              <a:gd name="connisteX2" fmla="*/ 1524000 w 1524000"/>
              <a:gd name="connsiteY2" fmla="*/ 0 h 2286000"/>
              <a:gd name="connisteX3" fmla="*/ 1524000 w 1524000"/>
              <a:gd name="connsiteY3" fmla="*/ 2286000 h 2286000"/>
              <a:gd name="connisteX4" fmla="*/ 203200 w 1524000"/>
              <a:gd name="connsiteY4" fmla="*/ 2286000 h 2286000"/>
              <a:gd name="connisteX5" fmla="*/ 0 w 1524000"/>
              <a:gd name="connsiteY5" fmla="*/ 2082800 h 2286000"/>
              <a:gd name="connisteX6" fmla="*/ 0 w 1524000"/>
              <a:gd name="connsiteY6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86000"/>
                </a:ln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7" hasCustomPrompt="1"/>
            <p:custDataLst>
              <p:tags r:id="rId11"/>
            </p:custDataLst>
          </p:nvPr>
        </p:nvSpPr>
        <p:spPr>
          <a:xfrm>
            <a:off x="6146800" y="2362200"/>
            <a:ext cx="1422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8" name="装饰  7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>
          <a:xfrm>
            <a:off x="9550400" y="1524000"/>
            <a:ext cx="2032000" cy="2286000"/>
          </a:xfrm>
          <a:custGeom>
            <a:avLst/>
            <a:gdLst>
              <a:gd name="connisteX0" fmla="*/ 0 w 2032000"/>
              <a:gd name="connsiteY0" fmla="*/ 0 h 2286000"/>
              <a:gd name="connisteX1" fmla="*/ 1828800 w 2032000"/>
              <a:gd name="connsiteY1" fmla="*/ 0 h 2286000"/>
              <a:gd name="connisteX2" fmla="*/ 2032000 w 2032000"/>
              <a:gd name="connsiteY2" fmla="*/ 203200 h 2286000"/>
              <a:gd name="connisteX3" fmla="*/ 2032000 w 2032000"/>
              <a:gd name="connsiteY3" fmla="*/ 2082800 h 2286000"/>
              <a:gd name="connisteX4" fmla="*/ 1828800 w 2032000"/>
              <a:gd name="connsiteY4" fmla="*/ 2286000 h 2286000"/>
              <a:gd name="connisteX5" fmla="*/ 0 w 2032000"/>
              <a:gd name="connsiteY5" fmla="*/ 2286000 h 2286000"/>
              <a:gd name="connisteX6" fmla="*/ 0 w 2032000"/>
              <a:gd name="connsiteY6" fmla="*/ 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032000" h="2286000">
                <a:moveTo>
                  <a:pt x="0" y="0"/>
                </a:moveTo>
                <a:lnTo>
                  <a:pt x="1828800" y="0"/>
                </a:lnTo>
                <a:cubicBezTo>
                  <a:pt x="1941024" y="0"/>
                  <a:pt x="2032000" y="90976"/>
                  <a:pt x="2032000" y="203200"/>
                </a:cubicBezTo>
                <a:lnTo>
                  <a:pt x="2032000" y="2082800"/>
                </a:lnTo>
                <a:cubicBezTo>
                  <a:pt x="2032000" y="2195024"/>
                  <a:pt x="1941024" y="2286000"/>
                  <a:pt x="1828800" y="2286000"/>
                </a:cubicBez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idx="16397" hasCustomPrompt="1"/>
            <p:custDataLst>
              <p:tags r:id="rId13"/>
            </p:custDataLst>
          </p:nvPr>
        </p:nvSpPr>
        <p:spPr>
          <a:xfrm>
            <a:off x="8026400" y="1524000"/>
            <a:ext cx="1524000" cy="2286000"/>
          </a:xfrm>
          <a:custGeom>
            <a:avLst/>
            <a:gdLst>
              <a:gd name="connisteX0" fmla="*/ 0 w 1524000"/>
              <a:gd name="connsiteY0" fmla="*/ 203200 h 2286000"/>
              <a:gd name="connisteX1" fmla="*/ 203200 w 1524000"/>
              <a:gd name="connsiteY1" fmla="*/ 0 h 2286000"/>
              <a:gd name="connisteX2" fmla="*/ 1524000 w 1524000"/>
              <a:gd name="connsiteY2" fmla="*/ 0 h 2286000"/>
              <a:gd name="connisteX3" fmla="*/ 1524000 w 1524000"/>
              <a:gd name="connsiteY3" fmla="*/ 2286000 h 2286000"/>
              <a:gd name="connisteX4" fmla="*/ 203200 w 1524000"/>
              <a:gd name="connsiteY4" fmla="*/ 2286000 h 2286000"/>
              <a:gd name="connisteX5" fmla="*/ 0 w 1524000"/>
              <a:gd name="connsiteY5" fmla="*/ 2082800 h 2286000"/>
              <a:gd name="connisteX6" fmla="*/ 0 w 1524000"/>
              <a:gd name="connsiteY6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86000"/>
                </a:ln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9855200" y="2362200"/>
            <a:ext cx="1422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1" name="装饰  0"/>
          <p:cNvSpPr>
            <a:spLocks noGrp="1"/>
          </p:cNvSpPr>
          <p:nvPr>
            <p:ph type="body" idx="16398" hasCustomPrompt="1"/>
            <p:custDataLst>
              <p:tags r:id="rId15"/>
            </p:custDataLst>
          </p:nvPr>
        </p:nvSpPr>
        <p:spPr>
          <a:xfrm>
            <a:off x="2133600" y="3962400"/>
            <a:ext cx="2032000" cy="2286000"/>
          </a:xfrm>
          <a:custGeom>
            <a:avLst/>
            <a:gdLst>
              <a:gd name="connisteX0" fmla="*/ 0 w 2032000"/>
              <a:gd name="connsiteY0" fmla="*/ 0 h 2286000"/>
              <a:gd name="connisteX1" fmla="*/ 1828800 w 2032000"/>
              <a:gd name="connsiteY1" fmla="*/ 0 h 2286000"/>
              <a:gd name="connisteX2" fmla="*/ 2032000 w 2032000"/>
              <a:gd name="connsiteY2" fmla="*/ 203200 h 2286000"/>
              <a:gd name="connisteX3" fmla="*/ 2032000 w 2032000"/>
              <a:gd name="connsiteY3" fmla="*/ 2082800 h 2286000"/>
              <a:gd name="connisteX4" fmla="*/ 1828800 w 2032000"/>
              <a:gd name="connsiteY4" fmla="*/ 2286000 h 2286000"/>
              <a:gd name="connisteX5" fmla="*/ 0 w 2032000"/>
              <a:gd name="connsiteY5" fmla="*/ 2286000 h 2286000"/>
              <a:gd name="connisteX6" fmla="*/ 0 w 2032000"/>
              <a:gd name="connsiteY6" fmla="*/ 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032000" h="2286000">
                <a:moveTo>
                  <a:pt x="0" y="0"/>
                </a:moveTo>
                <a:lnTo>
                  <a:pt x="1828800" y="0"/>
                </a:lnTo>
                <a:cubicBezTo>
                  <a:pt x="1941024" y="0"/>
                  <a:pt x="2032000" y="90976"/>
                  <a:pt x="2032000" y="203200"/>
                </a:cubicBezTo>
                <a:lnTo>
                  <a:pt x="2032000" y="2082800"/>
                </a:lnTo>
                <a:cubicBezTo>
                  <a:pt x="2032000" y="2195024"/>
                  <a:pt x="1941024" y="2286000"/>
                  <a:pt x="1828800" y="2286000"/>
                </a:cubicBez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idx="16399" hasCustomPrompt="1"/>
            <p:custDataLst>
              <p:tags r:id="rId16"/>
            </p:custDataLst>
          </p:nvPr>
        </p:nvSpPr>
        <p:spPr>
          <a:xfrm>
            <a:off x="609600" y="3962400"/>
            <a:ext cx="1524000" cy="2286000"/>
          </a:xfrm>
          <a:custGeom>
            <a:avLst/>
            <a:gdLst>
              <a:gd name="connisteX0" fmla="*/ 0 w 1524000"/>
              <a:gd name="connsiteY0" fmla="*/ 203200 h 2286000"/>
              <a:gd name="connisteX1" fmla="*/ 203200 w 1524000"/>
              <a:gd name="connsiteY1" fmla="*/ 0 h 2286000"/>
              <a:gd name="connisteX2" fmla="*/ 1524000 w 1524000"/>
              <a:gd name="connsiteY2" fmla="*/ 0 h 2286000"/>
              <a:gd name="connisteX3" fmla="*/ 1524000 w 1524000"/>
              <a:gd name="connsiteY3" fmla="*/ 2286000 h 2286000"/>
              <a:gd name="connisteX4" fmla="*/ 203200 w 1524000"/>
              <a:gd name="connsiteY4" fmla="*/ 2286000 h 2286000"/>
              <a:gd name="connisteX5" fmla="*/ 0 w 1524000"/>
              <a:gd name="connsiteY5" fmla="*/ 2082800 h 2286000"/>
              <a:gd name="connisteX6" fmla="*/ 0 w 1524000"/>
              <a:gd name="connsiteY6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86000"/>
                </a:ln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idx="16389" hasCustomPrompt="1"/>
            <p:custDataLst>
              <p:tags r:id="rId17"/>
            </p:custDataLst>
          </p:nvPr>
        </p:nvSpPr>
        <p:spPr>
          <a:xfrm>
            <a:off x="2438400" y="4800600"/>
            <a:ext cx="1422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5842000" y="3962400"/>
            <a:ext cx="2032000" cy="2286000"/>
          </a:xfrm>
          <a:custGeom>
            <a:avLst/>
            <a:gdLst>
              <a:gd name="connisteX0" fmla="*/ 0 w 2032000"/>
              <a:gd name="connsiteY0" fmla="*/ 0 h 2286000"/>
              <a:gd name="connisteX1" fmla="*/ 1828800 w 2032000"/>
              <a:gd name="connsiteY1" fmla="*/ 0 h 2286000"/>
              <a:gd name="connisteX2" fmla="*/ 2032000 w 2032000"/>
              <a:gd name="connsiteY2" fmla="*/ 203200 h 2286000"/>
              <a:gd name="connisteX3" fmla="*/ 2032000 w 2032000"/>
              <a:gd name="connsiteY3" fmla="*/ 2082800 h 2286000"/>
              <a:gd name="connisteX4" fmla="*/ 1828800 w 2032000"/>
              <a:gd name="connsiteY4" fmla="*/ 2286000 h 2286000"/>
              <a:gd name="connisteX5" fmla="*/ 0 w 2032000"/>
              <a:gd name="connsiteY5" fmla="*/ 2286000 h 2286000"/>
              <a:gd name="connisteX6" fmla="*/ 0 w 2032000"/>
              <a:gd name="connsiteY6" fmla="*/ 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032000" h="2286000">
                <a:moveTo>
                  <a:pt x="0" y="0"/>
                </a:moveTo>
                <a:lnTo>
                  <a:pt x="1828800" y="0"/>
                </a:lnTo>
                <a:cubicBezTo>
                  <a:pt x="1941024" y="0"/>
                  <a:pt x="2032000" y="90976"/>
                  <a:pt x="2032000" y="203200"/>
                </a:cubicBezTo>
                <a:lnTo>
                  <a:pt x="2032000" y="2082800"/>
                </a:lnTo>
                <a:cubicBezTo>
                  <a:pt x="2032000" y="2195024"/>
                  <a:pt x="1941024" y="2286000"/>
                  <a:pt x="1828800" y="2286000"/>
                </a:cubicBez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4318000" y="3962400"/>
            <a:ext cx="1524000" cy="2286000"/>
          </a:xfrm>
          <a:custGeom>
            <a:avLst/>
            <a:gdLst>
              <a:gd name="connisteX0" fmla="*/ 0 w 1524000"/>
              <a:gd name="connsiteY0" fmla="*/ 203200 h 2286000"/>
              <a:gd name="connisteX1" fmla="*/ 203200 w 1524000"/>
              <a:gd name="connsiteY1" fmla="*/ 0 h 2286000"/>
              <a:gd name="connisteX2" fmla="*/ 1524000 w 1524000"/>
              <a:gd name="connsiteY2" fmla="*/ 0 h 2286000"/>
              <a:gd name="connisteX3" fmla="*/ 1524000 w 1524000"/>
              <a:gd name="connsiteY3" fmla="*/ 2286000 h 2286000"/>
              <a:gd name="connisteX4" fmla="*/ 203200 w 1524000"/>
              <a:gd name="connsiteY4" fmla="*/ 2286000 h 2286000"/>
              <a:gd name="connisteX5" fmla="*/ 0 w 1524000"/>
              <a:gd name="connsiteY5" fmla="*/ 2082800 h 2286000"/>
              <a:gd name="connisteX6" fmla="*/ 0 w 1524000"/>
              <a:gd name="connsiteY6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86000"/>
                </a:ln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0" hasCustomPrompt="1"/>
            <p:custDataLst>
              <p:tags r:id="rId20"/>
            </p:custDataLst>
          </p:nvPr>
        </p:nvSpPr>
        <p:spPr>
          <a:xfrm>
            <a:off x="6146800" y="4800600"/>
            <a:ext cx="1422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7" name="装饰  6"/>
          <p:cNvSpPr>
            <a:spLocks noGrp="1"/>
          </p:cNvSpPr>
          <p:nvPr>
            <p:ph type="body" idx="16402" hasCustomPrompt="1"/>
            <p:custDataLst>
              <p:tags r:id="rId21"/>
            </p:custDataLst>
          </p:nvPr>
        </p:nvSpPr>
        <p:spPr>
          <a:xfrm>
            <a:off x="9550400" y="3962400"/>
            <a:ext cx="2032000" cy="2286000"/>
          </a:xfrm>
          <a:custGeom>
            <a:avLst/>
            <a:gdLst>
              <a:gd name="connisteX0" fmla="*/ 0 w 2032000"/>
              <a:gd name="connsiteY0" fmla="*/ 0 h 2286000"/>
              <a:gd name="connisteX1" fmla="*/ 1828800 w 2032000"/>
              <a:gd name="connsiteY1" fmla="*/ 0 h 2286000"/>
              <a:gd name="connisteX2" fmla="*/ 2032000 w 2032000"/>
              <a:gd name="connsiteY2" fmla="*/ 203200 h 2286000"/>
              <a:gd name="connisteX3" fmla="*/ 2032000 w 2032000"/>
              <a:gd name="connsiteY3" fmla="*/ 2082800 h 2286000"/>
              <a:gd name="connisteX4" fmla="*/ 1828800 w 2032000"/>
              <a:gd name="connsiteY4" fmla="*/ 2286000 h 2286000"/>
              <a:gd name="connisteX5" fmla="*/ 0 w 2032000"/>
              <a:gd name="connsiteY5" fmla="*/ 2286000 h 2286000"/>
              <a:gd name="connisteX6" fmla="*/ 0 w 2032000"/>
              <a:gd name="connsiteY6" fmla="*/ 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032000" h="2286000">
                <a:moveTo>
                  <a:pt x="0" y="0"/>
                </a:moveTo>
                <a:lnTo>
                  <a:pt x="1828800" y="0"/>
                </a:lnTo>
                <a:cubicBezTo>
                  <a:pt x="1941024" y="0"/>
                  <a:pt x="2032000" y="90976"/>
                  <a:pt x="2032000" y="203200"/>
                </a:cubicBezTo>
                <a:lnTo>
                  <a:pt x="2032000" y="2082800"/>
                </a:lnTo>
                <a:cubicBezTo>
                  <a:pt x="2032000" y="2195024"/>
                  <a:pt x="1941024" y="2286000"/>
                  <a:pt x="1828800" y="2286000"/>
                </a:cubicBez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idx="16403" hasCustomPrompt="1"/>
            <p:custDataLst>
              <p:tags r:id="rId22"/>
            </p:custDataLst>
          </p:nvPr>
        </p:nvSpPr>
        <p:spPr>
          <a:xfrm>
            <a:off x="8026400" y="3962400"/>
            <a:ext cx="1524000" cy="2286000"/>
          </a:xfrm>
          <a:custGeom>
            <a:avLst/>
            <a:gdLst>
              <a:gd name="connisteX0" fmla="*/ 0 w 1524000"/>
              <a:gd name="connsiteY0" fmla="*/ 203200 h 2286000"/>
              <a:gd name="connisteX1" fmla="*/ 203200 w 1524000"/>
              <a:gd name="connsiteY1" fmla="*/ 0 h 2286000"/>
              <a:gd name="connisteX2" fmla="*/ 1524000 w 1524000"/>
              <a:gd name="connsiteY2" fmla="*/ 0 h 2286000"/>
              <a:gd name="connisteX3" fmla="*/ 1524000 w 1524000"/>
              <a:gd name="connsiteY3" fmla="*/ 2286000 h 2286000"/>
              <a:gd name="connisteX4" fmla="*/ 203200 w 1524000"/>
              <a:gd name="connsiteY4" fmla="*/ 2286000 h 2286000"/>
              <a:gd name="connisteX5" fmla="*/ 0 w 1524000"/>
              <a:gd name="connsiteY5" fmla="*/ 2082800 h 2286000"/>
              <a:gd name="connisteX6" fmla="*/ 0 w 1524000"/>
              <a:gd name="connsiteY6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86000"/>
                </a:ln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idx="16391" hasCustomPrompt="1"/>
            <p:custDataLst>
              <p:tags r:id="rId23"/>
            </p:custDataLst>
          </p:nvPr>
        </p:nvSpPr>
        <p:spPr>
          <a:xfrm>
            <a:off x="9855200" y="4800600"/>
            <a:ext cx="1422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5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81534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6096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8153400" y="5638800"/>
            <a:ext cx="50800" cy="609600"/>
          </a:xfrm>
          <a:custGeom>
            <a:avLst/>
            <a:gdLst>
              <a:gd name="connisteX0" fmla="*/ 0 w 50800"/>
              <a:gd name="connsiteY0" fmla="*/ 25400 h 609600"/>
              <a:gd name="connisteX1" fmla="*/ 25400 w 50800"/>
              <a:gd name="connsiteY1" fmla="*/ 0 h 609600"/>
              <a:gd name="connisteX2" fmla="*/ 25400 w 50800"/>
              <a:gd name="connsiteY2" fmla="*/ 0 h 609600"/>
              <a:gd name="connisteX3" fmla="*/ 50800 w 50800"/>
              <a:gd name="connsiteY3" fmla="*/ 25400 h 609600"/>
              <a:gd name="connisteX4" fmla="*/ 50800 w 50800"/>
              <a:gd name="connsiteY4" fmla="*/ 584200 h 609600"/>
              <a:gd name="connisteX5" fmla="*/ 25400 w 50800"/>
              <a:gd name="connsiteY5" fmla="*/ 609600 h 609600"/>
              <a:gd name="connisteX6" fmla="*/ 25400 w 50800"/>
              <a:gd name="connsiteY6" fmla="*/ 609600 h 609600"/>
              <a:gd name="connisteX7" fmla="*/ 0 w 50800"/>
              <a:gd name="connsiteY7" fmla="*/ 584200 h 609600"/>
              <a:gd name="connisteX8" fmla="*/ 0 w 50800"/>
              <a:gd name="connsiteY8" fmla="*/ 254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609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584200"/>
                </a:lnTo>
                <a:cubicBezTo>
                  <a:pt x="50800" y="598228"/>
                  <a:pt x="39428" y="609600"/>
                  <a:pt x="25400" y="609600"/>
                </a:cubicBezTo>
                <a:lnTo>
                  <a:pt x="25400" y="609600"/>
                </a:lnTo>
                <a:cubicBezTo>
                  <a:pt x="11372" y="609600"/>
                  <a:pt x="0" y="598228"/>
                  <a:pt x="0" y="584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305800" y="5638800"/>
            <a:ext cx="3276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2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784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3340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3505200" y="53340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400800" y="53340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9296400" y="53340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3454400"/>
          </a:xfrm>
          <a:custGeom>
            <a:avLst/>
            <a:gdLst>
              <a:gd name="connisteX0" fmla="*/ 0 w 10972800"/>
              <a:gd name="connsiteY0" fmla="*/ 203200 h 3454400"/>
              <a:gd name="connisteX1" fmla="*/ 203200 w 10972800"/>
              <a:gd name="connsiteY1" fmla="*/ 0 h 3454400"/>
              <a:gd name="connisteX2" fmla="*/ 10769600 w 10972800"/>
              <a:gd name="connsiteY2" fmla="*/ 0 h 3454400"/>
              <a:gd name="connisteX3" fmla="*/ 10972800 w 10972800"/>
              <a:gd name="connsiteY3" fmla="*/ 203200 h 3454400"/>
              <a:gd name="connisteX4" fmla="*/ 10972800 w 10972800"/>
              <a:gd name="connsiteY4" fmla="*/ 3251200 h 3454400"/>
              <a:gd name="connisteX5" fmla="*/ 10769600 w 10972800"/>
              <a:gd name="connsiteY5" fmla="*/ 3454400 h 3454400"/>
              <a:gd name="connisteX6" fmla="*/ 203200 w 10972800"/>
              <a:gd name="connsiteY6" fmla="*/ 3454400 h 3454400"/>
              <a:gd name="connisteX7" fmla="*/ 0 w 10972800"/>
              <a:gd name="connsiteY7" fmla="*/ 3251200 h 3454400"/>
              <a:gd name="connisteX8" fmla="*/ 0 w 109728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251200"/>
                </a:lnTo>
                <a:cubicBezTo>
                  <a:pt x="10972800" y="3363424"/>
                  <a:pt x="10881824" y="3454400"/>
                  <a:pt x="107696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5943600"/>
            <a:ext cx="50800" cy="304800"/>
          </a:xfrm>
          <a:custGeom>
            <a:avLst/>
            <a:gdLst>
              <a:gd name="connisteX0" fmla="*/ 0 w 50800"/>
              <a:gd name="connsiteY0" fmla="*/ 25400 h 304800"/>
              <a:gd name="connisteX1" fmla="*/ 25400 w 50800"/>
              <a:gd name="connsiteY1" fmla="*/ 0 h 304800"/>
              <a:gd name="connisteX2" fmla="*/ 25400 w 50800"/>
              <a:gd name="connsiteY2" fmla="*/ 0 h 304800"/>
              <a:gd name="connisteX3" fmla="*/ 50800 w 50800"/>
              <a:gd name="connsiteY3" fmla="*/ 25400 h 304800"/>
              <a:gd name="connisteX4" fmla="*/ 50800 w 50800"/>
              <a:gd name="connsiteY4" fmla="*/ 279400 h 304800"/>
              <a:gd name="connisteX5" fmla="*/ 25400 w 50800"/>
              <a:gd name="connsiteY5" fmla="*/ 304800 h 304800"/>
              <a:gd name="connisteX6" fmla="*/ 25400 w 50800"/>
              <a:gd name="connsiteY6" fmla="*/ 304800 h 304800"/>
              <a:gd name="connisteX7" fmla="*/ 0 w 50800"/>
              <a:gd name="connsiteY7" fmla="*/ 279400 h 304800"/>
              <a:gd name="connisteX8" fmla="*/ 0 w 50800"/>
              <a:gd name="connsiteY8" fmla="*/ 254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304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79400"/>
                </a:lnTo>
                <a:cubicBezTo>
                  <a:pt x="50800" y="293428"/>
                  <a:pt x="39428" y="304800"/>
                  <a:pt x="25400" y="304800"/>
                </a:cubicBezTo>
                <a:lnTo>
                  <a:pt x="25400" y="304800"/>
                </a:lnTo>
                <a:cubicBezTo>
                  <a:pt x="11372" y="304800"/>
                  <a:pt x="0" y="293428"/>
                  <a:pt x="0" y="279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943600"/>
            <a:ext cx="21336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5" name="装饰  4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3505200" y="5943600"/>
            <a:ext cx="50800" cy="304800"/>
          </a:xfrm>
          <a:custGeom>
            <a:avLst/>
            <a:gdLst>
              <a:gd name="connisteX0" fmla="*/ 0 w 50800"/>
              <a:gd name="connsiteY0" fmla="*/ 25400 h 304800"/>
              <a:gd name="connisteX1" fmla="*/ 25400 w 50800"/>
              <a:gd name="connsiteY1" fmla="*/ 0 h 304800"/>
              <a:gd name="connisteX2" fmla="*/ 25400 w 50800"/>
              <a:gd name="connsiteY2" fmla="*/ 0 h 304800"/>
              <a:gd name="connisteX3" fmla="*/ 50800 w 50800"/>
              <a:gd name="connsiteY3" fmla="*/ 25400 h 304800"/>
              <a:gd name="connisteX4" fmla="*/ 50800 w 50800"/>
              <a:gd name="connsiteY4" fmla="*/ 279400 h 304800"/>
              <a:gd name="connisteX5" fmla="*/ 25400 w 50800"/>
              <a:gd name="connsiteY5" fmla="*/ 304800 h 304800"/>
              <a:gd name="connisteX6" fmla="*/ 25400 w 50800"/>
              <a:gd name="connsiteY6" fmla="*/ 304800 h 304800"/>
              <a:gd name="connisteX7" fmla="*/ 0 w 50800"/>
              <a:gd name="connsiteY7" fmla="*/ 279400 h 304800"/>
              <a:gd name="connisteX8" fmla="*/ 0 w 50800"/>
              <a:gd name="connsiteY8" fmla="*/ 254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304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79400"/>
                </a:lnTo>
                <a:cubicBezTo>
                  <a:pt x="50800" y="293428"/>
                  <a:pt x="39428" y="304800"/>
                  <a:pt x="25400" y="304800"/>
                </a:cubicBezTo>
                <a:lnTo>
                  <a:pt x="25400" y="304800"/>
                </a:lnTo>
                <a:cubicBezTo>
                  <a:pt x="11372" y="304800"/>
                  <a:pt x="0" y="293428"/>
                  <a:pt x="0" y="279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3657600" y="5943600"/>
            <a:ext cx="21336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7" name="装饰  6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6400800" y="5943600"/>
            <a:ext cx="50800" cy="304800"/>
          </a:xfrm>
          <a:custGeom>
            <a:avLst/>
            <a:gdLst>
              <a:gd name="connisteX0" fmla="*/ 0 w 50800"/>
              <a:gd name="connsiteY0" fmla="*/ 25400 h 304800"/>
              <a:gd name="connisteX1" fmla="*/ 25400 w 50800"/>
              <a:gd name="connsiteY1" fmla="*/ 0 h 304800"/>
              <a:gd name="connisteX2" fmla="*/ 25400 w 50800"/>
              <a:gd name="connsiteY2" fmla="*/ 0 h 304800"/>
              <a:gd name="connisteX3" fmla="*/ 50800 w 50800"/>
              <a:gd name="connsiteY3" fmla="*/ 25400 h 304800"/>
              <a:gd name="connisteX4" fmla="*/ 50800 w 50800"/>
              <a:gd name="connsiteY4" fmla="*/ 279400 h 304800"/>
              <a:gd name="connisteX5" fmla="*/ 25400 w 50800"/>
              <a:gd name="connsiteY5" fmla="*/ 304800 h 304800"/>
              <a:gd name="connisteX6" fmla="*/ 25400 w 50800"/>
              <a:gd name="connsiteY6" fmla="*/ 304800 h 304800"/>
              <a:gd name="connisteX7" fmla="*/ 0 w 50800"/>
              <a:gd name="connsiteY7" fmla="*/ 279400 h 304800"/>
              <a:gd name="connisteX8" fmla="*/ 0 w 50800"/>
              <a:gd name="connsiteY8" fmla="*/ 254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304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79400"/>
                </a:lnTo>
                <a:cubicBezTo>
                  <a:pt x="50800" y="293428"/>
                  <a:pt x="39428" y="304800"/>
                  <a:pt x="25400" y="304800"/>
                </a:cubicBezTo>
                <a:lnTo>
                  <a:pt x="25400" y="304800"/>
                </a:lnTo>
                <a:cubicBezTo>
                  <a:pt x="11372" y="304800"/>
                  <a:pt x="0" y="293428"/>
                  <a:pt x="0" y="279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5943600"/>
            <a:ext cx="21336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9296400" y="5943600"/>
            <a:ext cx="50800" cy="304800"/>
          </a:xfrm>
          <a:custGeom>
            <a:avLst/>
            <a:gdLst>
              <a:gd name="connisteX0" fmla="*/ 0 w 50800"/>
              <a:gd name="connsiteY0" fmla="*/ 25400 h 304800"/>
              <a:gd name="connisteX1" fmla="*/ 25400 w 50800"/>
              <a:gd name="connsiteY1" fmla="*/ 0 h 304800"/>
              <a:gd name="connisteX2" fmla="*/ 25400 w 50800"/>
              <a:gd name="connsiteY2" fmla="*/ 0 h 304800"/>
              <a:gd name="connisteX3" fmla="*/ 50800 w 50800"/>
              <a:gd name="connsiteY3" fmla="*/ 25400 h 304800"/>
              <a:gd name="connisteX4" fmla="*/ 50800 w 50800"/>
              <a:gd name="connsiteY4" fmla="*/ 279400 h 304800"/>
              <a:gd name="connisteX5" fmla="*/ 25400 w 50800"/>
              <a:gd name="connsiteY5" fmla="*/ 304800 h 304800"/>
              <a:gd name="connisteX6" fmla="*/ 25400 w 50800"/>
              <a:gd name="connsiteY6" fmla="*/ 304800 h 304800"/>
              <a:gd name="connisteX7" fmla="*/ 0 w 50800"/>
              <a:gd name="connsiteY7" fmla="*/ 279400 h 304800"/>
              <a:gd name="connisteX8" fmla="*/ 0 w 50800"/>
              <a:gd name="connsiteY8" fmla="*/ 25400 h 30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304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79400"/>
                </a:lnTo>
                <a:cubicBezTo>
                  <a:pt x="50800" y="293428"/>
                  <a:pt x="39428" y="304800"/>
                  <a:pt x="25400" y="304800"/>
                </a:cubicBezTo>
                <a:lnTo>
                  <a:pt x="25400" y="304800"/>
                </a:lnTo>
                <a:cubicBezTo>
                  <a:pt x="11372" y="304800"/>
                  <a:pt x="0" y="293428"/>
                  <a:pt x="0" y="279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9448800" y="5943600"/>
            <a:ext cx="21336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0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209800"/>
            <a:ext cx="4572000" cy="33528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5029200"/>
            <a:ext cx="50800" cy="1219200"/>
          </a:xfrm>
          <a:custGeom>
            <a:avLst/>
            <a:gdLst>
              <a:gd name="connisteX0" fmla="*/ 0 w 50800"/>
              <a:gd name="connsiteY0" fmla="*/ 25400 h 1219200"/>
              <a:gd name="connisteX1" fmla="*/ 25400 w 50800"/>
              <a:gd name="connsiteY1" fmla="*/ 0 h 1219200"/>
              <a:gd name="connisteX2" fmla="*/ 25400 w 50800"/>
              <a:gd name="connsiteY2" fmla="*/ 0 h 1219200"/>
              <a:gd name="connisteX3" fmla="*/ 50800 w 50800"/>
              <a:gd name="connsiteY3" fmla="*/ 25400 h 1219200"/>
              <a:gd name="connisteX4" fmla="*/ 50800 w 50800"/>
              <a:gd name="connsiteY4" fmla="*/ 1193800 h 1219200"/>
              <a:gd name="connisteX5" fmla="*/ 25400 w 50800"/>
              <a:gd name="connsiteY5" fmla="*/ 1219200 h 1219200"/>
              <a:gd name="connisteX6" fmla="*/ 25400 w 50800"/>
              <a:gd name="connsiteY6" fmla="*/ 1219200 h 1219200"/>
              <a:gd name="connisteX7" fmla="*/ 0 w 50800"/>
              <a:gd name="connsiteY7" fmla="*/ 1193800 h 1219200"/>
              <a:gd name="connisteX8" fmla="*/ 0 w 50800"/>
              <a:gd name="connsiteY8" fmla="*/ 254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219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193800"/>
                </a:lnTo>
                <a:cubicBezTo>
                  <a:pt x="50800" y="1207828"/>
                  <a:pt x="39428" y="1219200"/>
                  <a:pt x="25400" y="1219200"/>
                </a:cubicBezTo>
                <a:lnTo>
                  <a:pt x="25400" y="1219200"/>
                </a:lnTo>
                <a:cubicBezTo>
                  <a:pt x="11372" y="1219200"/>
                  <a:pt x="0" y="1207828"/>
                  <a:pt x="0" y="1193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029200"/>
            <a:ext cx="6172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方向错位-并列-26_10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6400800" cy="2209800"/>
          </a:xfrm>
          <a:custGeom>
            <a:avLst/>
            <a:gdLst>
              <a:gd name="connisteX0" fmla="*/ 0 w 6400800"/>
              <a:gd name="connsiteY0" fmla="*/ 203200 h 2209800"/>
              <a:gd name="connisteX1" fmla="*/ 203200 w 6400800"/>
              <a:gd name="connsiteY1" fmla="*/ 0 h 2209800"/>
              <a:gd name="connisteX2" fmla="*/ 6400800 w 6400800"/>
              <a:gd name="connsiteY2" fmla="*/ 0 h 2209800"/>
              <a:gd name="connisteX3" fmla="*/ 6400800 w 6400800"/>
              <a:gd name="connsiteY3" fmla="*/ 2209800 h 2209800"/>
              <a:gd name="connisteX4" fmla="*/ 203200 w 6400800"/>
              <a:gd name="connsiteY4" fmla="*/ 2209800 h 2209800"/>
              <a:gd name="connisteX5" fmla="*/ 0 w 6400800"/>
              <a:gd name="connsiteY5" fmla="*/ 2006600 h 2209800"/>
              <a:gd name="connisteX6" fmla="*/ 0 w 64008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400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400800" y="0"/>
                </a:lnTo>
                <a:lnTo>
                  <a:pt x="64008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7010400" y="1524000"/>
            <a:ext cx="4572000" cy="2209800"/>
          </a:xfrm>
          <a:custGeom>
            <a:avLst/>
            <a:gdLst>
              <a:gd name="connisteX0" fmla="*/ 0 w 4572000"/>
              <a:gd name="connsiteY0" fmla="*/ 0 h 2209800"/>
              <a:gd name="connisteX1" fmla="*/ 4368800 w 4572000"/>
              <a:gd name="connsiteY1" fmla="*/ 0 h 2209800"/>
              <a:gd name="connisteX2" fmla="*/ 4572000 w 4572000"/>
              <a:gd name="connsiteY2" fmla="*/ 203200 h 2209800"/>
              <a:gd name="connisteX3" fmla="*/ 4572000 w 4572000"/>
              <a:gd name="connsiteY3" fmla="*/ 2006600 h 2209800"/>
              <a:gd name="connisteX4" fmla="*/ 4368800 w 4572000"/>
              <a:gd name="connsiteY4" fmla="*/ 2209800 h 2209800"/>
              <a:gd name="connisteX5" fmla="*/ 0 w 4572000"/>
              <a:gd name="connsiteY5" fmla="*/ 2209800 h 2209800"/>
              <a:gd name="connisteX6" fmla="*/ 0 w 4572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0"/>
                </a:moveTo>
                <a:lnTo>
                  <a:pt x="4368800" y="0"/>
                </a:lnTo>
                <a:cubicBezTo>
                  <a:pt x="4481024" y="0"/>
                  <a:pt x="4572000" y="90976"/>
                  <a:pt x="4572000" y="203200"/>
                </a:cubicBezTo>
                <a:lnTo>
                  <a:pt x="4572000" y="2006600"/>
                </a:lnTo>
                <a:cubicBezTo>
                  <a:pt x="4572000" y="2118824"/>
                  <a:pt x="4481024" y="2209800"/>
                  <a:pt x="4368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923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4511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5181600" y="4038600"/>
            <a:ext cx="6400800" cy="2209800"/>
          </a:xfrm>
          <a:custGeom>
            <a:avLst/>
            <a:gdLst>
              <a:gd name="connisteX0" fmla="*/ 0 w 6400800"/>
              <a:gd name="connsiteY0" fmla="*/ 0 h 2209800"/>
              <a:gd name="connisteX1" fmla="*/ 6197600 w 6400800"/>
              <a:gd name="connsiteY1" fmla="*/ 0 h 2209800"/>
              <a:gd name="connisteX2" fmla="*/ 6400800 w 6400800"/>
              <a:gd name="connsiteY2" fmla="*/ 203200 h 2209800"/>
              <a:gd name="connisteX3" fmla="*/ 6400800 w 6400800"/>
              <a:gd name="connsiteY3" fmla="*/ 2006600 h 2209800"/>
              <a:gd name="connisteX4" fmla="*/ 6197600 w 6400800"/>
              <a:gd name="connsiteY4" fmla="*/ 2209800 h 2209800"/>
              <a:gd name="connisteX5" fmla="*/ 0 w 6400800"/>
              <a:gd name="connsiteY5" fmla="*/ 2209800 h 2209800"/>
              <a:gd name="connisteX6" fmla="*/ 0 w 6400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400800" h="2209800">
                <a:moveTo>
                  <a:pt x="0" y="0"/>
                </a:moveTo>
                <a:lnTo>
                  <a:pt x="6197600" y="0"/>
                </a:lnTo>
                <a:cubicBezTo>
                  <a:pt x="6309824" y="0"/>
                  <a:pt x="6400800" y="90976"/>
                  <a:pt x="6400800" y="203200"/>
                </a:cubicBezTo>
                <a:lnTo>
                  <a:pt x="6400800" y="2006600"/>
                </a:lnTo>
                <a:cubicBezTo>
                  <a:pt x="6400800" y="2118824"/>
                  <a:pt x="6309824" y="2209800"/>
                  <a:pt x="6197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5486400" y="44069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5486400" y="49657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7391400" cy="4724400"/>
          </a:xfrm>
          <a:custGeom>
            <a:avLst/>
            <a:gdLst>
              <a:gd name="connisteX0" fmla="*/ 0 w 7391400"/>
              <a:gd name="connsiteY0" fmla="*/ 203200 h 4724400"/>
              <a:gd name="connisteX1" fmla="*/ 203200 w 7391400"/>
              <a:gd name="connsiteY1" fmla="*/ 0 h 4724400"/>
              <a:gd name="connisteX2" fmla="*/ 7391400 w 7391400"/>
              <a:gd name="connsiteY2" fmla="*/ 0 h 4724400"/>
              <a:gd name="connisteX3" fmla="*/ 7391400 w 7391400"/>
              <a:gd name="connsiteY3" fmla="*/ 4724400 h 4724400"/>
              <a:gd name="connisteX4" fmla="*/ 203200 w 7391400"/>
              <a:gd name="connsiteY4" fmla="*/ 4724400 h 4724400"/>
              <a:gd name="connisteX5" fmla="*/ 0 w 7391400"/>
              <a:gd name="connsiteY5" fmla="*/ 4521200 h 4724400"/>
              <a:gd name="connisteX6" fmla="*/ 0 w 739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39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391400" y="0"/>
                </a:lnTo>
                <a:lnTo>
                  <a:pt x="739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1082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6670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1066800" y="41910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66800" y="47498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2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57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2133600"/>
            <a:ext cx="3352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19600" y="157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19600" y="2133600"/>
            <a:ext cx="3352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229600" y="157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229600" y="2133600"/>
            <a:ext cx="3352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609600" y="411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609600" y="4673600"/>
            <a:ext cx="3352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4" hasCustomPrompt="1"/>
            <p:custDataLst>
              <p:tags r:id="rId14"/>
            </p:custDataLst>
          </p:nvPr>
        </p:nvSpPr>
        <p:spPr>
          <a:xfrm>
            <a:off x="4419600" y="411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5" hasCustomPrompt="1"/>
            <p:custDataLst>
              <p:tags r:id="rId15"/>
            </p:custDataLst>
          </p:nvPr>
        </p:nvSpPr>
        <p:spPr>
          <a:xfrm>
            <a:off x="4419600" y="4673600"/>
            <a:ext cx="3352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10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2209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81050" y="2413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22098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667000"/>
            <a:ext cx="10007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609600" y="41910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81050" y="43942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1574800" y="41910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574800" y="4648200"/>
            <a:ext cx="10007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105400" y="25400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105400" y="3098800"/>
            <a:ext cx="6019800" cy="2133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5588000" cy="4724400"/>
          </a:xfrm>
          <a:custGeom>
            <a:avLst/>
            <a:gdLst>
              <a:gd name="connisteX0" fmla="*/ 0 w 5588000"/>
              <a:gd name="connsiteY0" fmla="*/ 203200 h 4724400"/>
              <a:gd name="connisteX1" fmla="*/ 203200 w 5588000"/>
              <a:gd name="connsiteY1" fmla="*/ 0 h 4724400"/>
              <a:gd name="connisteX2" fmla="*/ 5384800 w 5588000"/>
              <a:gd name="connsiteY2" fmla="*/ 0 h 4724400"/>
              <a:gd name="connisteX3" fmla="*/ 5588000 w 5588000"/>
              <a:gd name="connsiteY3" fmla="*/ 203200 h 4724400"/>
              <a:gd name="connisteX4" fmla="*/ 5588000 w 5588000"/>
              <a:gd name="connsiteY4" fmla="*/ 4521200 h 4724400"/>
              <a:gd name="connisteX5" fmla="*/ 5384800 w 5588000"/>
              <a:gd name="connsiteY5" fmla="*/ 4724400 h 4724400"/>
              <a:gd name="connisteX6" fmla="*/ 203200 w 5588000"/>
              <a:gd name="connsiteY6" fmla="*/ 4724400 h 4724400"/>
              <a:gd name="connisteX7" fmla="*/ 0 w 5588000"/>
              <a:gd name="connsiteY7" fmla="*/ 4521200 h 4724400"/>
              <a:gd name="connisteX8" fmla="*/ 0 w 5588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588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4521200"/>
                </a:lnTo>
                <a:cubicBezTo>
                  <a:pt x="5588000" y="4633424"/>
                  <a:pt x="5497024" y="4724400"/>
                  <a:pt x="5384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02400" y="2692400"/>
            <a:ext cx="508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02400" y="3251200"/>
            <a:ext cx="5080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8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88" hasCustomPrompt="1"/>
            <p:custDataLst>
              <p:tags r:id="rId6"/>
            </p:custDataLst>
          </p:nvPr>
        </p:nvSpPr>
        <p:spPr>
          <a:xfrm>
            <a:off x="5334000" y="19558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338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292600"/>
            <a:ext cx="10972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5240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2082800"/>
            <a:ext cx="10972800" cy="4165600"/>
          </a:xfrm>
          <a:custGeom>
            <a:avLst/>
            <a:gdLst>
              <a:gd name="connisteX0" fmla="*/ 0 w 10972800"/>
              <a:gd name="connsiteY0" fmla="*/ 203200 h 4165600"/>
              <a:gd name="connisteX1" fmla="*/ 203200 w 10972800"/>
              <a:gd name="connsiteY1" fmla="*/ 0 h 4165600"/>
              <a:gd name="connisteX2" fmla="*/ 10769600 w 10972800"/>
              <a:gd name="connsiteY2" fmla="*/ 0 h 4165600"/>
              <a:gd name="connisteX3" fmla="*/ 10972800 w 10972800"/>
              <a:gd name="connsiteY3" fmla="*/ 203200 h 4165600"/>
              <a:gd name="connisteX4" fmla="*/ 10972800 w 10972800"/>
              <a:gd name="connsiteY4" fmla="*/ 3962400 h 4165600"/>
              <a:gd name="connisteX5" fmla="*/ 10769600 w 10972800"/>
              <a:gd name="connsiteY5" fmla="*/ 4165600 h 4165600"/>
              <a:gd name="connisteX6" fmla="*/ 203200 w 10972800"/>
              <a:gd name="connsiteY6" fmla="*/ 4165600 h 4165600"/>
              <a:gd name="connisteX7" fmla="*/ 0 w 10972800"/>
              <a:gd name="connsiteY7" fmla="*/ 3962400 h 4165600"/>
              <a:gd name="connisteX8" fmla="*/ 0 w 109728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962400"/>
                </a:lnTo>
                <a:cubicBezTo>
                  <a:pt x="10972800" y="4074624"/>
                  <a:pt x="10881824" y="4165600"/>
                  <a:pt x="107696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336800"/>
            <a:ext cx="103632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7"/>
          <p:cNvSpPr/>
          <p:nvPr>
            <p:custDataLst>
              <p:tags r:id="rId2"/>
            </p:custDataLst>
          </p:nvPr>
        </p:nvSpPr>
        <p:spPr>
          <a:xfrm>
            <a:off x="5881370" y="4941570"/>
            <a:ext cx="6301740" cy="1591310"/>
          </a:xfrm>
          <a:custGeom>
            <a:avLst/>
            <a:gdLst>
              <a:gd name="connsiteX0" fmla="*/ 2 w 9924"/>
              <a:gd name="connsiteY0" fmla="*/ 2235 h 2506"/>
              <a:gd name="connsiteX1" fmla="*/ 0 w 9924"/>
              <a:gd name="connsiteY1" fmla="*/ 230 h 2506"/>
              <a:gd name="connsiteX2" fmla="*/ 220 w 9924"/>
              <a:gd name="connsiteY2" fmla="*/ 0 h 2506"/>
              <a:gd name="connsiteX3" fmla="*/ 500 w 9924"/>
              <a:gd name="connsiteY3" fmla="*/ 0 h 2506"/>
              <a:gd name="connsiteX4" fmla="*/ 710 w 9924"/>
              <a:gd name="connsiteY4" fmla="*/ 220 h 2506"/>
              <a:gd name="connsiteX5" fmla="*/ 710 w 9924"/>
              <a:gd name="connsiteY5" fmla="*/ 2050 h 2506"/>
              <a:gd name="connsiteX6" fmla="*/ 500 w 9924"/>
              <a:gd name="connsiteY6" fmla="*/ 2050 h 2506"/>
              <a:gd name="connsiteX7" fmla="*/ 500 w 9924"/>
              <a:gd name="connsiteY7" fmla="*/ 980 h 2506"/>
              <a:gd name="connsiteX8" fmla="*/ 1153 w 9924"/>
              <a:gd name="connsiteY8" fmla="*/ 982 h 2506"/>
              <a:gd name="connsiteX9" fmla="*/ 1153 w 9924"/>
              <a:gd name="connsiteY9" fmla="*/ 1942 h 2506"/>
              <a:gd name="connsiteX10" fmla="*/ 1936 w 9924"/>
              <a:gd name="connsiteY10" fmla="*/ 1946 h 2506"/>
              <a:gd name="connsiteX11" fmla="*/ 1936 w 9924"/>
              <a:gd name="connsiteY11" fmla="*/ 2268 h 2506"/>
              <a:gd name="connsiteX12" fmla="*/ 2281 w 9924"/>
              <a:gd name="connsiteY12" fmla="*/ 2268 h 2506"/>
              <a:gd name="connsiteX13" fmla="*/ 2283 w 9924"/>
              <a:gd name="connsiteY13" fmla="*/ 2506 h 2506"/>
              <a:gd name="connsiteX14" fmla="*/ 9924 w 9924"/>
              <a:gd name="connsiteY14" fmla="*/ 2501 h 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24" h="2506">
                <a:moveTo>
                  <a:pt x="2" y="2235"/>
                </a:moveTo>
                <a:lnTo>
                  <a:pt x="0" y="230"/>
                </a:lnTo>
                <a:lnTo>
                  <a:pt x="220" y="0"/>
                </a:lnTo>
                <a:lnTo>
                  <a:pt x="500" y="0"/>
                </a:lnTo>
                <a:lnTo>
                  <a:pt x="710" y="220"/>
                </a:lnTo>
                <a:lnTo>
                  <a:pt x="710" y="2050"/>
                </a:lnTo>
                <a:lnTo>
                  <a:pt x="500" y="2050"/>
                </a:lnTo>
                <a:lnTo>
                  <a:pt x="500" y="980"/>
                </a:lnTo>
                <a:lnTo>
                  <a:pt x="1153" y="982"/>
                </a:lnTo>
                <a:lnTo>
                  <a:pt x="1153" y="1942"/>
                </a:lnTo>
                <a:lnTo>
                  <a:pt x="1936" y="1946"/>
                </a:lnTo>
                <a:lnTo>
                  <a:pt x="1936" y="2268"/>
                </a:lnTo>
                <a:lnTo>
                  <a:pt x="2281" y="2268"/>
                </a:lnTo>
                <a:lnTo>
                  <a:pt x="2283" y="2506"/>
                </a:lnTo>
                <a:lnTo>
                  <a:pt x="9924" y="2501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 8"/>
          <p:cNvSpPr/>
          <p:nvPr>
            <p:custDataLst>
              <p:tags r:id="rId3"/>
            </p:custDataLst>
          </p:nvPr>
        </p:nvSpPr>
        <p:spPr>
          <a:xfrm>
            <a:off x="0" y="5236845"/>
            <a:ext cx="5894705" cy="1302385"/>
          </a:xfrm>
          <a:custGeom>
            <a:avLst/>
            <a:gdLst>
              <a:gd name="connsiteX0" fmla="*/ 9283 w 9283"/>
              <a:gd name="connsiteY0" fmla="*/ 1758 h 2051"/>
              <a:gd name="connsiteX1" fmla="*/ 9062 w 9283"/>
              <a:gd name="connsiteY1" fmla="*/ 1755 h 2051"/>
              <a:gd name="connsiteX2" fmla="*/ 9062 w 9283"/>
              <a:gd name="connsiteY2" fmla="*/ 0 h 2051"/>
              <a:gd name="connsiteX3" fmla="*/ 8410 w 9283"/>
              <a:gd name="connsiteY3" fmla="*/ 547 h 2051"/>
              <a:gd name="connsiteX4" fmla="*/ 8410 w 9283"/>
              <a:gd name="connsiteY4" fmla="*/ 2028 h 2051"/>
              <a:gd name="connsiteX5" fmla="*/ 8710 w 9283"/>
              <a:gd name="connsiteY5" fmla="*/ 2028 h 2051"/>
              <a:gd name="connsiteX6" fmla="*/ 8710 w 9283"/>
              <a:gd name="connsiteY6" fmla="*/ 1158 h 2051"/>
              <a:gd name="connsiteX7" fmla="*/ 7675 w 9283"/>
              <a:gd name="connsiteY7" fmla="*/ 906 h 2051"/>
              <a:gd name="connsiteX8" fmla="*/ 7674 w 9283"/>
              <a:gd name="connsiteY8" fmla="*/ 1785 h 2051"/>
              <a:gd name="connsiteX9" fmla="*/ 7084 w 9283"/>
              <a:gd name="connsiteY9" fmla="*/ 1785 h 2051"/>
              <a:gd name="connsiteX10" fmla="*/ 7086 w 9283"/>
              <a:gd name="connsiteY10" fmla="*/ 2051 h 2051"/>
              <a:gd name="connsiteX11" fmla="*/ 0 w 9283"/>
              <a:gd name="connsiteY11" fmla="*/ 2047 h 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83" h="2051">
                <a:moveTo>
                  <a:pt x="9283" y="1758"/>
                </a:moveTo>
                <a:lnTo>
                  <a:pt x="9062" y="1755"/>
                </a:lnTo>
                <a:lnTo>
                  <a:pt x="9062" y="0"/>
                </a:lnTo>
                <a:lnTo>
                  <a:pt x="8410" y="547"/>
                </a:lnTo>
                <a:lnTo>
                  <a:pt x="8410" y="2028"/>
                </a:lnTo>
                <a:lnTo>
                  <a:pt x="8710" y="2028"/>
                </a:lnTo>
                <a:lnTo>
                  <a:pt x="8710" y="1158"/>
                </a:lnTo>
                <a:lnTo>
                  <a:pt x="7675" y="906"/>
                </a:lnTo>
                <a:lnTo>
                  <a:pt x="7674" y="1785"/>
                </a:lnTo>
                <a:lnTo>
                  <a:pt x="7084" y="1785"/>
                </a:lnTo>
                <a:lnTo>
                  <a:pt x="7086" y="2051"/>
                </a:lnTo>
                <a:lnTo>
                  <a:pt x="0" y="2047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>
            <a:off x="6106795" y="4594225"/>
            <a:ext cx="0" cy="347345"/>
          </a:xfrm>
          <a:prstGeom prst="line">
            <a:avLst/>
          </a:pr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7" name="日期占位符 4"/>
          <p:cNvSpPr>
            <a:spLocks noGrp="1"/>
          </p:cNvSpPr>
          <p:nvPr userDrawn="1">
            <p:ph type="dt" sz="half" idx="16385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 userDrawn="1">
            <p:ph type="ftr" sz="quarter" idx="16386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 userDrawn="1">
            <p:ph type="sldNum" sz="quarter" idx="16387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 userDrawn="1">
            <p:ph type="title" idx="16388" hasCustomPrompt="1"/>
            <p:custDataLst>
              <p:tags r:id="rId8"/>
            </p:custDataLst>
          </p:nvPr>
        </p:nvSpPr>
        <p:spPr>
          <a:xfrm>
            <a:off x="1903942" y="3070225"/>
            <a:ext cx="8384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6389" hasCustomPrompt="1"/>
            <p:custDataLst>
              <p:tags r:id="rId9"/>
            </p:custDataLst>
          </p:nvPr>
        </p:nvSpPr>
        <p:spPr>
          <a:xfrm>
            <a:off x="5332413" y="1444625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ln w="25400">
                  <a:solidFill>
                    <a:schemeClr val="accent1"/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7"/>
          <p:cNvSpPr/>
          <p:nvPr userDrawn="1">
            <p:custDataLst>
              <p:tags r:id="rId2"/>
            </p:custDataLst>
          </p:nvPr>
        </p:nvSpPr>
        <p:spPr>
          <a:xfrm>
            <a:off x="7534910" y="2957195"/>
            <a:ext cx="4657090" cy="3030855"/>
          </a:xfrm>
          <a:custGeom>
            <a:avLst/>
            <a:gdLst>
              <a:gd name="connsiteX0" fmla="*/ 0 w 7334"/>
              <a:gd name="connsiteY0" fmla="*/ 4754 h 4773"/>
              <a:gd name="connsiteX1" fmla="*/ 1297 w 7334"/>
              <a:gd name="connsiteY1" fmla="*/ 4754 h 4773"/>
              <a:gd name="connsiteX2" fmla="*/ 1297 w 7334"/>
              <a:gd name="connsiteY2" fmla="*/ 3267 h 4773"/>
              <a:gd name="connsiteX3" fmla="*/ 2032 w 7334"/>
              <a:gd name="connsiteY3" fmla="*/ 2990 h 4773"/>
              <a:gd name="connsiteX4" fmla="*/ 2028 w 7334"/>
              <a:gd name="connsiteY4" fmla="*/ 4767 h 4773"/>
              <a:gd name="connsiteX5" fmla="*/ 1736 w 7334"/>
              <a:gd name="connsiteY5" fmla="*/ 4769 h 4773"/>
              <a:gd name="connsiteX6" fmla="*/ 1736 w 7334"/>
              <a:gd name="connsiteY6" fmla="*/ 1950 h 4773"/>
              <a:gd name="connsiteX7" fmla="*/ 3109 w 7334"/>
              <a:gd name="connsiteY7" fmla="*/ 2275 h 4773"/>
              <a:gd name="connsiteX8" fmla="*/ 3109 w 7334"/>
              <a:gd name="connsiteY8" fmla="*/ 4773 h 4773"/>
              <a:gd name="connsiteX9" fmla="*/ 2594 w 7334"/>
              <a:gd name="connsiteY9" fmla="*/ 4773 h 4773"/>
              <a:gd name="connsiteX10" fmla="*/ 2604 w 7334"/>
              <a:gd name="connsiteY10" fmla="*/ 0 h 4773"/>
              <a:gd name="connsiteX11" fmla="*/ 3656 w 7334"/>
              <a:gd name="connsiteY11" fmla="*/ 7 h 4773"/>
              <a:gd name="connsiteX12" fmla="*/ 3653 w 7334"/>
              <a:gd name="connsiteY12" fmla="*/ 3834 h 4773"/>
              <a:gd name="connsiteX13" fmla="*/ 3404 w 7334"/>
              <a:gd name="connsiteY13" fmla="*/ 3837 h 4773"/>
              <a:gd name="connsiteX14" fmla="*/ 3404 w 7334"/>
              <a:gd name="connsiteY14" fmla="*/ 2979 h 4773"/>
              <a:gd name="connsiteX15" fmla="*/ 4594 w 7334"/>
              <a:gd name="connsiteY15" fmla="*/ 2978 h 4773"/>
              <a:gd name="connsiteX16" fmla="*/ 4593 w 7334"/>
              <a:gd name="connsiteY16" fmla="*/ 4339 h 4773"/>
              <a:gd name="connsiteX17" fmla="*/ 5122 w 7334"/>
              <a:gd name="connsiteY17" fmla="*/ 4338 h 4773"/>
              <a:gd name="connsiteX18" fmla="*/ 5120 w 7334"/>
              <a:gd name="connsiteY18" fmla="*/ 4771 h 4773"/>
              <a:gd name="connsiteX19" fmla="*/ 7334 w 7334"/>
              <a:gd name="connsiteY19" fmla="*/ 4769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334" h="4773">
                <a:moveTo>
                  <a:pt x="0" y="4754"/>
                </a:moveTo>
                <a:lnTo>
                  <a:pt x="1297" y="4754"/>
                </a:lnTo>
                <a:lnTo>
                  <a:pt x="1297" y="3267"/>
                </a:lnTo>
                <a:lnTo>
                  <a:pt x="2032" y="2990"/>
                </a:lnTo>
                <a:lnTo>
                  <a:pt x="2028" y="4767"/>
                </a:lnTo>
                <a:lnTo>
                  <a:pt x="1736" y="4769"/>
                </a:lnTo>
                <a:lnTo>
                  <a:pt x="1736" y="1950"/>
                </a:lnTo>
                <a:lnTo>
                  <a:pt x="3109" y="2275"/>
                </a:lnTo>
                <a:lnTo>
                  <a:pt x="3109" y="4773"/>
                </a:lnTo>
                <a:lnTo>
                  <a:pt x="2594" y="4773"/>
                </a:lnTo>
                <a:lnTo>
                  <a:pt x="2604" y="0"/>
                </a:lnTo>
                <a:lnTo>
                  <a:pt x="3656" y="7"/>
                </a:lnTo>
                <a:lnTo>
                  <a:pt x="3653" y="3834"/>
                </a:lnTo>
                <a:lnTo>
                  <a:pt x="3404" y="3837"/>
                </a:lnTo>
                <a:lnTo>
                  <a:pt x="3404" y="2979"/>
                </a:lnTo>
                <a:lnTo>
                  <a:pt x="4594" y="2978"/>
                </a:lnTo>
                <a:lnTo>
                  <a:pt x="4593" y="4339"/>
                </a:lnTo>
                <a:lnTo>
                  <a:pt x="5122" y="4338"/>
                </a:lnTo>
                <a:lnTo>
                  <a:pt x="5120" y="4771"/>
                </a:lnTo>
                <a:lnTo>
                  <a:pt x="7334" y="47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9528175" y="2393950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3" name="椭圆 2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7488000" y="59148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0800" y="511200"/>
            <a:ext cx="2174400" cy="1404000"/>
          </a:xfrm>
        </p:spPr>
        <p:txBody>
          <a:bodyPr wrap="square" lIns="90000" tIns="46800" rIns="90000" bIns="46800" anchor="ctr">
            <a:normAutofit/>
          </a:bodyPr>
          <a:lstStyle>
            <a:lvl1pPr algn="r">
              <a:defRPr sz="54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"/>
          <p:cNvSpPr/>
          <p:nvPr userDrawn="1">
            <p:custDataLst>
              <p:tags r:id="rId2"/>
            </p:custDataLst>
          </p:nvPr>
        </p:nvSpPr>
        <p:spPr>
          <a:xfrm>
            <a:off x="0" y="2429510"/>
            <a:ext cx="12192000" cy="3218815"/>
          </a:xfrm>
          <a:custGeom>
            <a:avLst/>
            <a:gdLst>
              <a:gd name="connsiteX0" fmla="*/ 0 w 19205"/>
              <a:gd name="connsiteY0" fmla="*/ 5042 h 5069"/>
              <a:gd name="connsiteX1" fmla="*/ 2204 w 19205"/>
              <a:gd name="connsiteY1" fmla="*/ 5044 h 5069"/>
              <a:gd name="connsiteX2" fmla="*/ 2204 w 19205"/>
              <a:gd name="connsiteY2" fmla="*/ 4474 h 5069"/>
              <a:gd name="connsiteX3" fmla="*/ 3010 w 19205"/>
              <a:gd name="connsiteY3" fmla="*/ 4470 h 5069"/>
              <a:gd name="connsiteX4" fmla="*/ 3014 w 19205"/>
              <a:gd name="connsiteY4" fmla="*/ 3374 h 5069"/>
              <a:gd name="connsiteX5" fmla="*/ 4234 w 19205"/>
              <a:gd name="connsiteY5" fmla="*/ 3374 h 5069"/>
              <a:gd name="connsiteX6" fmla="*/ 4234 w 19205"/>
              <a:gd name="connsiteY6" fmla="*/ 4294 h 5069"/>
              <a:gd name="connsiteX7" fmla="*/ 3914 w 19205"/>
              <a:gd name="connsiteY7" fmla="*/ 4294 h 5069"/>
              <a:gd name="connsiteX8" fmla="*/ 3914 w 19205"/>
              <a:gd name="connsiteY8" fmla="*/ 2524 h 5069"/>
              <a:gd name="connsiteX9" fmla="*/ 4274 w 19205"/>
              <a:gd name="connsiteY9" fmla="*/ 2524 h 5069"/>
              <a:gd name="connsiteX10" fmla="*/ 4278 w 19205"/>
              <a:gd name="connsiteY10" fmla="*/ 0 h 5069"/>
              <a:gd name="connsiteX11" fmla="*/ 5058 w 19205"/>
              <a:gd name="connsiteY11" fmla="*/ 480 h 5069"/>
              <a:gd name="connsiteX12" fmla="*/ 5044 w 19205"/>
              <a:gd name="connsiteY12" fmla="*/ 4864 h 5069"/>
              <a:gd name="connsiteX13" fmla="*/ 4701 w 19205"/>
              <a:gd name="connsiteY13" fmla="*/ 4863 h 5069"/>
              <a:gd name="connsiteX14" fmla="*/ 4701 w 19205"/>
              <a:gd name="connsiteY14" fmla="*/ 1968 h 5069"/>
              <a:gd name="connsiteX15" fmla="*/ 5663 w 19205"/>
              <a:gd name="connsiteY15" fmla="*/ 1965 h 5069"/>
              <a:gd name="connsiteX16" fmla="*/ 5662 w 19205"/>
              <a:gd name="connsiteY16" fmla="*/ 4024 h 5069"/>
              <a:gd name="connsiteX17" fmla="*/ 6454 w 19205"/>
              <a:gd name="connsiteY17" fmla="*/ 4024 h 5069"/>
              <a:gd name="connsiteX18" fmla="*/ 6457 w 19205"/>
              <a:gd name="connsiteY18" fmla="*/ 5069 h 5069"/>
              <a:gd name="connsiteX19" fmla="*/ 19205 w 19205"/>
              <a:gd name="connsiteY19" fmla="*/ 5069 h 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5" h="5069">
                <a:moveTo>
                  <a:pt x="0" y="5042"/>
                </a:moveTo>
                <a:lnTo>
                  <a:pt x="2204" y="5044"/>
                </a:lnTo>
                <a:lnTo>
                  <a:pt x="2204" y="4474"/>
                </a:lnTo>
                <a:lnTo>
                  <a:pt x="3010" y="4470"/>
                </a:lnTo>
                <a:lnTo>
                  <a:pt x="3014" y="3374"/>
                </a:lnTo>
                <a:lnTo>
                  <a:pt x="4234" y="3374"/>
                </a:lnTo>
                <a:lnTo>
                  <a:pt x="4234" y="4294"/>
                </a:lnTo>
                <a:lnTo>
                  <a:pt x="3914" y="4294"/>
                </a:lnTo>
                <a:lnTo>
                  <a:pt x="3914" y="2524"/>
                </a:lnTo>
                <a:lnTo>
                  <a:pt x="4274" y="2524"/>
                </a:lnTo>
                <a:lnTo>
                  <a:pt x="4278" y="0"/>
                </a:lnTo>
                <a:lnTo>
                  <a:pt x="5058" y="480"/>
                </a:lnTo>
                <a:lnTo>
                  <a:pt x="5044" y="4864"/>
                </a:lnTo>
                <a:lnTo>
                  <a:pt x="4701" y="4863"/>
                </a:lnTo>
                <a:lnTo>
                  <a:pt x="4701" y="1968"/>
                </a:lnTo>
                <a:lnTo>
                  <a:pt x="5663" y="1965"/>
                </a:lnTo>
                <a:lnTo>
                  <a:pt x="5662" y="4024"/>
                </a:lnTo>
                <a:lnTo>
                  <a:pt x="6454" y="4024"/>
                </a:lnTo>
                <a:lnTo>
                  <a:pt x="6457" y="5069"/>
                </a:lnTo>
                <a:lnTo>
                  <a:pt x="19205" y="50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6385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6387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507894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20XX YEAR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7"/>
            </p:custDataLst>
          </p:nvPr>
        </p:nvSpPr>
        <p:spPr>
          <a:xfrm>
            <a:off x="4823354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8"/>
            </p:custDataLst>
          </p:nvPr>
        </p:nvSpPr>
        <p:spPr>
          <a:xfrm>
            <a:off x="8635118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7"/>
          <p:cNvSpPr/>
          <p:nvPr>
            <p:custDataLst>
              <p:tags r:id="rId2"/>
            </p:custDataLst>
          </p:nvPr>
        </p:nvSpPr>
        <p:spPr>
          <a:xfrm>
            <a:off x="5881370" y="4941570"/>
            <a:ext cx="6301740" cy="1591310"/>
          </a:xfrm>
          <a:custGeom>
            <a:avLst/>
            <a:gdLst>
              <a:gd name="connsiteX0" fmla="*/ 2 w 9924"/>
              <a:gd name="connsiteY0" fmla="*/ 2235 h 2506"/>
              <a:gd name="connsiteX1" fmla="*/ 0 w 9924"/>
              <a:gd name="connsiteY1" fmla="*/ 230 h 2506"/>
              <a:gd name="connsiteX2" fmla="*/ 220 w 9924"/>
              <a:gd name="connsiteY2" fmla="*/ 0 h 2506"/>
              <a:gd name="connsiteX3" fmla="*/ 500 w 9924"/>
              <a:gd name="connsiteY3" fmla="*/ 0 h 2506"/>
              <a:gd name="connsiteX4" fmla="*/ 710 w 9924"/>
              <a:gd name="connsiteY4" fmla="*/ 220 h 2506"/>
              <a:gd name="connsiteX5" fmla="*/ 710 w 9924"/>
              <a:gd name="connsiteY5" fmla="*/ 2050 h 2506"/>
              <a:gd name="connsiteX6" fmla="*/ 500 w 9924"/>
              <a:gd name="connsiteY6" fmla="*/ 2050 h 2506"/>
              <a:gd name="connsiteX7" fmla="*/ 500 w 9924"/>
              <a:gd name="connsiteY7" fmla="*/ 980 h 2506"/>
              <a:gd name="connsiteX8" fmla="*/ 1153 w 9924"/>
              <a:gd name="connsiteY8" fmla="*/ 982 h 2506"/>
              <a:gd name="connsiteX9" fmla="*/ 1153 w 9924"/>
              <a:gd name="connsiteY9" fmla="*/ 1942 h 2506"/>
              <a:gd name="connsiteX10" fmla="*/ 1936 w 9924"/>
              <a:gd name="connsiteY10" fmla="*/ 1946 h 2506"/>
              <a:gd name="connsiteX11" fmla="*/ 1936 w 9924"/>
              <a:gd name="connsiteY11" fmla="*/ 2268 h 2506"/>
              <a:gd name="connsiteX12" fmla="*/ 2281 w 9924"/>
              <a:gd name="connsiteY12" fmla="*/ 2268 h 2506"/>
              <a:gd name="connsiteX13" fmla="*/ 2283 w 9924"/>
              <a:gd name="connsiteY13" fmla="*/ 2506 h 2506"/>
              <a:gd name="connsiteX14" fmla="*/ 9924 w 9924"/>
              <a:gd name="connsiteY14" fmla="*/ 2501 h 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24" h="2506">
                <a:moveTo>
                  <a:pt x="2" y="2235"/>
                </a:moveTo>
                <a:lnTo>
                  <a:pt x="0" y="230"/>
                </a:lnTo>
                <a:lnTo>
                  <a:pt x="220" y="0"/>
                </a:lnTo>
                <a:lnTo>
                  <a:pt x="500" y="0"/>
                </a:lnTo>
                <a:lnTo>
                  <a:pt x="710" y="220"/>
                </a:lnTo>
                <a:lnTo>
                  <a:pt x="710" y="2050"/>
                </a:lnTo>
                <a:lnTo>
                  <a:pt x="500" y="2050"/>
                </a:lnTo>
                <a:lnTo>
                  <a:pt x="500" y="980"/>
                </a:lnTo>
                <a:lnTo>
                  <a:pt x="1153" y="982"/>
                </a:lnTo>
                <a:lnTo>
                  <a:pt x="1153" y="1942"/>
                </a:lnTo>
                <a:lnTo>
                  <a:pt x="1936" y="1946"/>
                </a:lnTo>
                <a:lnTo>
                  <a:pt x="1936" y="2268"/>
                </a:lnTo>
                <a:lnTo>
                  <a:pt x="2281" y="2268"/>
                </a:lnTo>
                <a:lnTo>
                  <a:pt x="2283" y="2506"/>
                </a:lnTo>
                <a:lnTo>
                  <a:pt x="9924" y="2501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 8"/>
          <p:cNvSpPr/>
          <p:nvPr>
            <p:custDataLst>
              <p:tags r:id="rId3"/>
            </p:custDataLst>
          </p:nvPr>
        </p:nvSpPr>
        <p:spPr>
          <a:xfrm>
            <a:off x="0" y="5236845"/>
            <a:ext cx="5894705" cy="1302385"/>
          </a:xfrm>
          <a:custGeom>
            <a:avLst/>
            <a:gdLst>
              <a:gd name="connsiteX0" fmla="*/ 9283 w 9283"/>
              <a:gd name="connsiteY0" fmla="*/ 1758 h 2051"/>
              <a:gd name="connsiteX1" fmla="*/ 9062 w 9283"/>
              <a:gd name="connsiteY1" fmla="*/ 1755 h 2051"/>
              <a:gd name="connsiteX2" fmla="*/ 9062 w 9283"/>
              <a:gd name="connsiteY2" fmla="*/ 0 h 2051"/>
              <a:gd name="connsiteX3" fmla="*/ 8410 w 9283"/>
              <a:gd name="connsiteY3" fmla="*/ 547 h 2051"/>
              <a:gd name="connsiteX4" fmla="*/ 8410 w 9283"/>
              <a:gd name="connsiteY4" fmla="*/ 2028 h 2051"/>
              <a:gd name="connsiteX5" fmla="*/ 8710 w 9283"/>
              <a:gd name="connsiteY5" fmla="*/ 2028 h 2051"/>
              <a:gd name="connsiteX6" fmla="*/ 8710 w 9283"/>
              <a:gd name="connsiteY6" fmla="*/ 1158 h 2051"/>
              <a:gd name="connsiteX7" fmla="*/ 7675 w 9283"/>
              <a:gd name="connsiteY7" fmla="*/ 906 h 2051"/>
              <a:gd name="connsiteX8" fmla="*/ 7674 w 9283"/>
              <a:gd name="connsiteY8" fmla="*/ 1785 h 2051"/>
              <a:gd name="connsiteX9" fmla="*/ 7084 w 9283"/>
              <a:gd name="connsiteY9" fmla="*/ 1785 h 2051"/>
              <a:gd name="connsiteX10" fmla="*/ 7086 w 9283"/>
              <a:gd name="connsiteY10" fmla="*/ 2051 h 2051"/>
              <a:gd name="connsiteX11" fmla="*/ 0 w 9283"/>
              <a:gd name="connsiteY11" fmla="*/ 2047 h 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83" h="2051">
                <a:moveTo>
                  <a:pt x="9283" y="1758"/>
                </a:moveTo>
                <a:lnTo>
                  <a:pt x="9062" y="1755"/>
                </a:lnTo>
                <a:lnTo>
                  <a:pt x="9062" y="0"/>
                </a:lnTo>
                <a:lnTo>
                  <a:pt x="8410" y="547"/>
                </a:lnTo>
                <a:lnTo>
                  <a:pt x="8410" y="2028"/>
                </a:lnTo>
                <a:lnTo>
                  <a:pt x="8710" y="2028"/>
                </a:lnTo>
                <a:lnTo>
                  <a:pt x="8710" y="1158"/>
                </a:lnTo>
                <a:lnTo>
                  <a:pt x="7675" y="906"/>
                </a:lnTo>
                <a:lnTo>
                  <a:pt x="7674" y="1785"/>
                </a:lnTo>
                <a:lnTo>
                  <a:pt x="7084" y="1785"/>
                </a:lnTo>
                <a:lnTo>
                  <a:pt x="7086" y="2051"/>
                </a:lnTo>
                <a:lnTo>
                  <a:pt x="0" y="2047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>
            <a:off x="6106795" y="4594225"/>
            <a:ext cx="0" cy="347345"/>
          </a:xfrm>
          <a:prstGeom prst="line">
            <a:avLst/>
          </a:pr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7" name="日期占位符 4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 userDrawn="1">
            <p:ph type="title" idx="17826049" hasCustomPrompt="1"/>
            <p:custDataLst>
              <p:tags r:id="rId8"/>
            </p:custDataLst>
          </p:nvPr>
        </p:nvSpPr>
        <p:spPr>
          <a:xfrm>
            <a:off x="1903942" y="3070225"/>
            <a:ext cx="8384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7826561" hasCustomPrompt="1"/>
            <p:custDataLst>
              <p:tags r:id="rId9"/>
            </p:custDataLst>
          </p:nvPr>
        </p:nvSpPr>
        <p:spPr>
          <a:xfrm>
            <a:off x="5332413" y="1444625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ln w="25400">
                  <a:solidFill>
                    <a:schemeClr val="accent1"/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0" y="2167890"/>
            <a:ext cx="12191365" cy="3030855"/>
          </a:xfrm>
          <a:custGeom>
            <a:avLst/>
            <a:gdLst>
              <a:gd name="connsiteX0" fmla="*/ 0 w 19207"/>
              <a:gd name="connsiteY0" fmla="*/ 4755 h 4773"/>
              <a:gd name="connsiteX1" fmla="*/ 2772 w 19207"/>
              <a:gd name="connsiteY1" fmla="*/ 4754 h 4773"/>
              <a:gd name="connsiteX2" fmla="*/ 2772 w 19207"/>
              <a:gd name="connsiteY2" fmla="*/ 3267 h 4773"/>
              <a:gd name="connsiteX3" fmla="*/ 3507 w 19207"/>
              <a:gd name="connsiteY3" fmla="*/ 2990 h 4773"/>
              <a:gd name="connsiteX4" fmla="*/ 3503 w 19207"/>
              <a:gd name="connsiteY4" fmla="*/ 4767 h 4773"/>
              <a:gd name="connsiteX5" fmla="*/ 3211 w 19207"/>
              <a:gd name="connsiteY5" fmla="*/ 4769 h 4773"/>
              <a:gd name="connsiteX6" fmla="*/ 3211 w 19207"/>
              <a:gd name="connsiteY6" fmla="*/ 1950 h 4773"/>
              <a:gd name="connsiteX7" fmla="*/ 4584 w 19207"/>
              <a:gd name="connsiteY7" fmla="*/ 2275 h 4773"/>
              <a:gd name="connsiteX8" fmla="*/ 4584 w 19207"/>
              <a:gd name="connsiteY8" fmla="*/ 4773 h 4773"/>
              <a:gd name="connsiteX9" fmla="*/ 4069 w 19207"/>
              <a:gd name="connsiteY9" fmla="*/ 4773 h 4773"/>
              <a:gd name="connsiteX10" fmla="*/ 4079 w 19207"/>
              <a:gd name="connsiteY10" fmla="*/ 0 h 4773"/>
              <a:gd name="connsiteX11" fmla="*/ 5131 w 19207"/>
              <a:gd name="connsiteY11" fmla="*/ 7 h 4773"/>
              <a:gd name="connsiteX12" fmla="*/ 5128 w 19207"/>
              <a:gd name="connsiteY12" fmla="*/ 3834 h 4773"/>
              <a:gd name="connsiteX13" fmla="*/ 4879 w 19207"/>
              <a:gd name="connsiteY13" fmla="*/ 3837 h 4773"/>
              <a:gd name="connsiteX14" fmla="*/ 4879 w 19207"/>
              <a:gd name="connsiteY14" fmla="*/ 2979 h 4773"/>
              <a:gd name="connsiteX15" fmla="*/ 6069 w 19207"/>
              <a:gd name="connsiteY15" fmla="*/ 2978 h 4773"/>
              <a:gd name="connsiteX16" fmla="*/ 6068 w 19207"/>
              <a:gd name="connsiteY16" fmla="*/ 4339 h 4773"/>
              <a:gd name="connsiteX17" fmla="*/ 6597 w 19207"/>
              <a:gd name="connsiteY17" fmla="*/ 4338 h 4773"/>
              <a:gd name="connsiteX18" fmla="*/ 6595 w 19207"/>
              <a:gd name="connsiteY18" fmla="*/ 4771 h 4773"/>
              <a:gd name="connsiteX19" fmla="*/ 19207 w 19207"/>
              <a:gd name="connsiteY19" fmla="*/ 4770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7" h="4773">
                <a:moveTo>
                  <a:pt x="0" y="4755"/>
                </a:moveTo>
                <a:lnTo>
                  <a:pt x="2772" y="4754"/>
                </a:lnTo>
                <a:lnTo>
                  <a:pt x="2772" y="3267"/>
                </a:lnTo>
                <a:lnTo>
                  <a:pt x="3507" y="2990"/>
                </a:lnTo>
                <a:lnTo>
                  <a:pt x="3503" y="4767"/>
                </a:lnTo>
                <a:lnTo>
                  <a:pt x="3211" y="4769"/>
                </a:lnTo>
                <a:lnTo>
                  <a:pt x="3211" y="1950"/>
                </a:lnTo>
                <a:lnTo>
                  <a:pt x="4584" y="2275"/>
                </a:lnTo>
                <a:lnTo>
                  <a:pt x="4584" y="4773"/>
                </a:lnTo>
                <a:lnTo>
                  <a:pt x="4069" y="4773"/>
                </a:lnTo>
                <a:lnTo>
                  <a:pt x="4079" y="0"/>
                </a:lnTo>
                <a:lnTo>
                  <a:pt x="5131" y="7"/>
                </a:lnTo>
                <a:lnTo>
                  <a:pt x="5128" y="3834"/>
                </a:lnTo>
                <a:lnTo>
                  <a:pt x="4879" y="3837"/>
                </a:lnTo>
                <a:lnTo>
                  <a:pt x="4879" y="2979"/>
                </a:lnTo>
                <a:lnTo>
                  <a:pt x="6069" y="2978"/>
                </a:lnTo>
                <a:lnTo>
                  <a:pt x="6068" y="4339"/>
                </a:lnTo>
                <a:lnTo>
                  <a:pt x="6597" y="4338"/>
                </a:lnTo>
                <a:lnTo>
                  <a:pt x="6595" y="4771"/>
                </a:lnTo>
                <a:lnTo>
                  <a:pt x="19207" y="477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2926715" y="1604645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10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body" idx="17826305" hasCustomPrompt="1"/>
            <p:custDataLst>
              <p:tags r:id="rId7"/>
            </p:custDataLst>
          </p:nvPr>
        </p:nvSpPr>
        <p:spPr>
          <a:xfrm>
            <a:off x="5726642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7826049" hasCustomPrompt="1"/>
            <p:custDataLst>
              <p:tags r:id="rId8"/>
            </p:custDataLst>
          </p:nvPr>
        </p:nvSpPr>
        <p:spPr>
          <a:xfrm>
            <a:off x="5724878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3" Type="http://schemas.openxmlformats.org/officeDocument/2006/relationships/theme" Target="../theme/theme2.xml"/><Relationship Id="rId52" Type="http://schemas.openxmlformats.org/officeDocument/2006/relationships/tags" Target="../tags/tag450.xml"/><Relationship Id="rId51" Type="http://schemas.openxmlformats.org/officeDocument/2006/relationships/tags" Target="../tags/tag449.xml"/><Relationship Id="rId50" Type="http://schemas.openxmlformats.org/officeDocument/2006/relationships/tags" Target="../tags/tag448.xml"/><Relationship Id="rId5" Type="http://schemas.openxmlformats.org/officeDocument/2006/relationships/slideLayout" Target="../slideLayouts/slideLayout15.xml"/><Relationship Id="rId49" Type="http://schemas.openxmlformats.org/officeDocument/2006/relationships/tags" Target="../tags/tag447.xml"/><Relationship Id="rId48" Type="http://schemas.openxmlformats.org/officeDocument/2006/relationships/tags" Target="../tags/tag446.xml"/><Relationship Id="rId47" Type="http://schemas.openxmlformats.org/officeDocument/2006/relationships/tags" Target="../tags/tag445.xml"/><Relationship Id="rId46" Type="http://schemas.openxmlformats.org/officeDocument/2006/relationships/tags" Target="../tags/tag444.xml"/><Relationship Id="rId45" Type="http://schemas.openxmlformats.org/officeDocument/2006/relationships/tags" Target="../tags/tag443.xml"/><Relationship Id="rId44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14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5"/>
          <p:cNvSpPr>
            <a:spLocks noChangeAspect="1"/>
          </p:cNvSpPr>
          <p:nvPr userDrawn="1">
            <p:custDataLst>
              <p:tags r:id="rId45"/>
            </p:custDataLst>
          </p:nvPr>
        </p:nvSpPr>
        <p:spPr>
          <a:xfrm flipH="1">
            <a:off x="635" y="5456555"/>
            <a:ext cx="12191365" cy="1255395"/>
          </a:xfrm>
          <a:custGeom>
            <a:avLst/>
            <a:gdLst>
              <a:gd name="connsiteX0" fmla="*/ 0 w 17629"/>
              <a:gd name="connsiteY0" fmla="*/ 1621 h 1626"/>
              <a:gd name="connsiteX1" fmla="*/ 1899 w 17629"/>
              <a:gd name="connsiteY1" fmla="*/ 1621 h 1626"/>
              <a:gd name="connsiteX2" fmla="*/ 1899 w 17629"/>
              <a:gd name="connsiteY2" fmla="*/ 1378 h 1626"/>
              <a:gd name="connsiteX3" fmla="*/ 2246 w 17629"/>
              <a:gd name="connsiteY3" fmla="*/ 1378 h 1626"/>
              <a:gd name="connsiteX4" fmla="*/ 2244 w 17629"/>
              <a:gd name="connsiteY4" fmla="*/ 982 h 1626"/>
              <a:gd name="connsiteX5" fmla="*/ 2765 w 17629"/>
              <a:gd name="connsiteY5" fmla="*/ 975 h 1626"/>
              <a:gd name="connsiteX6" fmla="*/ 2765 w 17629"/>
              <a:gd name="connsiteY6" fmla="*/ 1290 h 1626"/>
              <a:gd name="connsiteX7" fmla="*/ 2617 w 17629"/>
              <a:gd name="connsiteY7" fmla="*/ 1291 h 1626"/>
              <a:gd name="connsiteX8" fmla="*/ 2617 w 17629"/>
              <a:gd name="connsiteY8" fmla="*/ 133 h 1626"/>
              <a:gd name="connsiteX9" fmla="*/ 3295 w 17629"/>
              <a:gd name="connsiteY9" fmla="*/ 0 h 1626"/>
              <a:gd name="connsiteX10" fmla="*/ 3294 w 17629"/>
              <a:gd name="connsiteY10" fmla="*/ 1533 h 1626"/>
              <a:gd name="connsiteX11" fmla="*/ 3015 w 17629"/>
              <a:gd name="connsiteY11" fmla="*/ 1535 h 1626"/>
              <a:gd name="connsiteX12" fmla="*/ 3015 w 17629"/>
              <a:gd name="connsiteY12" fmla="*/ 755 h 1626"/>
              <a:gd name="connsiteX13" fmla="*/ 3603 w 17629"/>
              <a:gd name="connsiteY13" fmla="*/ 637 h 1626"/>
              <a:gd name="connsiteX14" fmla="*/ 3602 w 17629"/>
              <a:gd name="connsiteY14" fmla="*/ 1177 h 1626"/>
              <a:gd name="connsiteX15" fmla="*/ 4024 w 17629"/>
              <a:gd name="connsiteY15" fmla="*/ 1176 h 1626"/>
              <a:gd name="connsiteX16" fmla="*/ 4024 w 17629"/>
              <a:gd name="connsiteY16" fmla="*/ 1626 h 1626"/>
              <a:gd name="connsiteX17" fmla="*/ 17629 w 17629"/>
              <a:gd name="connsiteY17" fmla="*/ 1621 h 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629" h="1626">
                <a:moveTo>
                  <a:pt x="0" y="1621"/>
                </a:moveTo>
                <a:lnTo>
                  <a:pt x="1899" y="1621"/>
                </a:lnTo>
                <a:lnTo>
                  <a:pt x="1899" y="1378"/>
                </a:lnTo>
                <a:lnTo>
                  <a:pt x="2246" y="1378"/>
                </a:lnTo>
                <a:lnTo>
                  <a:pt x="2244" y="982"/>
                </a:lnTo>
                <a:cubicBezTo>
                  <a:pt x="2417" y="980"/>
                  <a:pt x="2593" y="975"/>
                  <a:pt x="2765" y="975"/>
                </a:cubicBezTo>
                <a:lnTo>
                  <a:pt x="2765" y="1290"/>
                </a:lnTo>
                <a:lnTo>
                  <a:pt x="2617" y="1291"/>
                </a:lnTo>
                <a:lnTo>
                  <a:pt x="2617" y="133"/>
                </a:lnTo>
                <a:lnTo>
                  <a:pt x="3295" y="0"/>
                </a:lnTo>
                <a:cubicBezTo>
                  <a:pt x="3296" y="468"/>
                  <a:pt x="3298" y="1057"/>
                  <a:pt x="3294" y="1533"/>
                </a:cubicBezTo>
                <a:lnTo>
                  <a:pt x="3015" y="1535"/>
                </a:lnTo>
                <a:lnTo>
                  <a:pt x="3015" y="755"/>
                </a:lnTo>
                <a:lnTo>
                  <a:pt x="3603" y="637"/>
                </a:lnTo>
                <a:lnTo>
                  <a:pt x="3602" y="1177"/>
                </a:lnTo>
                <a:lnTo>
                  <a:pt x="4024" y="1176"/>
                </a:lnTo>
                <a:lnTo>
                  <a:pt x="4024" y="1626"/>
                </a:lnTo>
                <a:lnTo>
                  <a:pt x="17629" y="1621"/>
                </a:lnTo>
              </a:path>
            </a:pathLst>
          </a:custGeom>
          <a:noFill/>
          <a:ln w="19050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4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5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5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5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495.xml"/><Relationship Id="rId3" Type="http://schemas.openxmlformats.org/officeDocument/2006/relationships/image" Target="../media/image7.png"/><Relationship Id="rId2" Type="http://schemas.openxmlformats.org/officeDocument/2006/relationships/tags" Target="../tags/tag494.xml"/><Relationship Id="rId1" Type="http://schemas.openxmlformats.org/officeDocument/2006/relationships/tags" Target="../tags/tag49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498.xml"/><Relationship Id="rId3" Type="http://schemas.openxmlformats.org/officeDocument/2006/relationships/image" Target="../media/image8.png"/><Relationship Id="rId2" Type="http://schemas.openxmlformats.org/officeDocument/2006/relationships/tags" Target="../tags/tag497.xml"/><Relationship Id="rId1" Type="http://schemas.openxmlformats.org/officeDocument/2006/relationships/tags" Target="../tags/tag49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01.xml"/><Relationship Id="rId3" Type="http://schemas.openxmlformats.org/officeDocument/2006/relationships/image" Target="../media/image9.png"/><Relationship Id="rId2" Type="http://schemas.openxmlformats.org/officeDocument/2006/relationships/tags" Target="../tags/tag500.xml"/><Relationship Id="rId1" Type="http://schemas.openxmlformats.org/officeDocument/2006/relationships/tags" Target="../tags/tag49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04.xml"/><Relationship Id="rId3" Type="http://schemas.openxmlformats.org/officeDocument/2006/relationships/image" Target="../media/image10.png"/><Relationship Id="rId2" Type="http://schemas.openxmlformats.org/officeDocument/2006/relationships/tags" Target="../tags/tag503.xml"/><Relationship Id="rId1" Type="http://schemas.openxmlformats.org/officeDocument/2006/relationships/tags" Target="../tags/tag50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1.xml"/><Relationship Id="rId3" Type="http://schemas.openxmlformats.org/officeDocument/2006/relationships/tags" Target="../tags/tag507.xml"/><Relationship Id="rId2" Type="http://schemas.openxmlformats.org/officeDocument/2006/relationships/tags" Target="../tags/tag506.xml"/><Relationship Id="rId1" Type="http://schemas.openxmlformats.org/officeDocument/2006/relationships/tags" Target="../tags/tag50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10.xml"/><Relationship Id="rId3" Type="http://schemas.openxmlformats.org/officeDocument/2006/relationships/image" Target="../media/image11.png"/><Relationship Id="rId2" Type="http://schemas.openxmlformats.org/officeDocument/2006/relationships/tags" Target="../tags/tag509.xml"/><Relationship Id="rId1" Type="http://schemas.openxmlformats.org/officeDocument/2006/relationships/tags" Target="../tags/tag50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13.xml"/><Relationship Id="rId3" Type="http://schemas.openxmlformats.org/officeDocument/2006/relationships/image" Target="../media/image12.jpeg"/><Relationship Id="rId2" Type="http://schemas.openxmlformats.org/officeDocument/2006/relationships/tags" Target="../tags/tag512.xml"/><Relationship Id="rId1" Type="http://schemas.openxmlformats.org/officeDocument/2006/relationships/tags" Target="../tags/tag51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16.xml"/><Relationship Id="rId3" Type="http://schemas.openxmlformats.org/officeDocument/2006/relationships/image" Target="../media/image13.png"/><Relationship Id="rId2" Type="http://schemas.openxmlformats.org/officeDocument/2006/relationships/tags" Target="../tags/tag515.xml"/><Relationship Id="rId1" Type="http://schemas.openxmlformats.org/officeDocument/2006/relationships/tags" Target="../tags/tag51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19.xml"/><Relationship Id="rId3" Type="http://schemas.openxmlformats.org/officeDocument/2006/relationships/image" Target="../media/image14.png"/><Relationship Id="rId2" Type="http://schemas.openxmlformats.org/officeDocument/2006/relationships/tags" Target="../tags/tag518.xml"/><Relationship Id="rId1" Type="http://schemas.openxmlformats.org/officeDocument/2006/relationships/tags" Target="../tags/tag51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22.xml"/><Relationship Id="rId3" Type="http://schemas.openxmlformats.org/officeDocument/2006/relationships/image" Target="../media/image15.png"/><Relationship Id="rId2" Type="http://schemas.openxmlformats.org/officeDocument/2006/relationships/tags" Target="../tags/tag521.xml"/><Relationship Id="rId1" Type="http://schemas.openxmlformats.org/officeDocument/2006/relationships/tags" Target="../tags/tag52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62.xml"/><Relationship Id="rId8" Type="http://schemas.openxmlformats.org/officeDocument/2006/relationships/tags" Target="../tags/tag461.xml"/><Relationship Id="rId7" Type="http://schemas.openxmlformats.org/officeDocument/2006/relationships/tags" Target="../tags/tag460.xml"/><Relationship Id="rId6" Type="http://schemas.openxmlformats.org/officeDocument/2006/relationships/tags" Target="../tags/tag459.xml"/><Relationship Id="rId5" Type="http://schemas.openxmlformats.org/officeDocument/2006/relationships/tags" Target="../tags/tag458.xml"/><Relationship Id="rId4" Type="http://schemas.openxmlformats.org/officeDocument/2006/relationships/tags" Target="../tags/tag457.xml"/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6" Type="http://schemas.openxmlformats.org/officeDocument/2006/relationships/slideLayout" Target="../slideLayouts/slideLayout42.xml"/><Relationship Id="rId15" Type="http://schemas.openxmlformats.org/officeDocument/2006/relationships/tags" Target="../tags/tag468.xml"/><Relationship Id="rId14" Type="http://schemas.openxmlformats.org/officeDocument/2006/relationships/tags" Target="../tags/tag467.xml"/><Relationship Id="rId13" Type="http://schemas.openxmlformats.org/officeDocument/2006/relationships/tags" Target="../tags/tag466.xml"/><Relationship Id="rId12" Type="http://schemas.openxmlformats.org/officeDocument/2006/relationships/tags" Target="../tags/tag465.xml"/><Relationship Id="rId11" Type="http://schemas.openxmlformats.org/officeDocument/2006/relationships/tags" Target="../tags/tag464.xml"/><Relationship Id="rId10" Type="http://schemas.openxmlformats.org/officeDocument/2006/relationships/tags" Target="../tags/tag463.xml"/><Relationship Id="rId1" Type="http://schemas.openxmlformats.org/officeDocument/2006/relationships/tags" Target="../tags/tag45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9.xml"/><Relationship Id="rId6" Type="http://schemas.openxmlformats.org/officeDocument/2006/relationships/tags" Target="../tags/tag52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tags" Target="../tags/tag524.xml"/><Relationship Id="rId1" Type="http://schemas.openxmlformats.org/officeDocument/2006/relationships/tags" Target="../tags/tag52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28.xml"/><Relationship Id="rId3" Type="http://schemas.openxmlformats.org/officeDocument/2006/relationships/image" Target="../media/image19.png"/><Relationship Id="rId2" Type="http://schemas.openxmlformats.org/officeDocument/2006/relationships/tags" Target="../tags/tag527.xml"/><Relationship Id="rId1" Type="http://schemas.openxmlformats.org/officeDocument/2006/relationships/tags" Target="../tags/tag52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9.xml"/><Relationship Id="rId3" Type="http://schemas.openxmlformats.org/officeDocument/2006/relationships/tags" Target="../tags/tag530.xml"/><Relationship Id="rId2" Type="http://schemas.openxmlformats.org/officeDocument/2006/relationships/image" Target="../media/image20.png"/><Relationship Id="rId1" Type="http://schemas.openxmlformats.org/officeDocument/2006/relationships/tags" Target="../tags/tag5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532.xml"/><Relationship Id="rId1" Type="http://schemas.openxmlformats.org/officeDocument/2006/relationships/tags" Target="../tags/tag53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9.xml"/><Relationship Id="rId3" Type="http://schemas.openxmlformats.org/officeDocument/2006/relationships/tags" Target="../tags/tag53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9.xml"/><Relationship Id="rId3" Type="http://schemas.openxmlformats.org/officeDocument/2006/relationships/tags" Target="../tags/tag535.xml"/><Relationship Id="rId2" Type="http://schemas.openxmlformats.org/officeDocument/2006/relationships/image" Target="../media/image23.png"/><Relationship Id="rId1" Type="http://schemas.openxmlformats.org/officeDocument/2006/relationships/tags" Target="../tags/tag534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9.xml"/><Relationship Id="rId6" Type="http://schemas.openxmlformats.org/officeDocument/2006/relationships/tags" Target="../tags/tag53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536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9.xml"/><Relationship Id="rId6" Type="http://schemas.openxmlformats.org/officeDocument/2006/relationships/tags" Target="../tags/tag53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538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9.xml"/><Relationship Id="rId6" Type="http://schemas.openxmlformats.org/officeDocument/2006/relationships/tags" Target="../tags/tag54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540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44.xml"/><Relationship Id="rId3" Type="http://schemas.openxmlformats.org/officeDocument/2006/relationships/image" Target="../media/image36.png"/><Relationship Id="rId2" Type="http://schemas.openxmlformats.org/officeDocument/2006/relationships/tags" Target="../tags/tag543.xml"/><Relationship Id="rId1" Type="http://schemas.openxmlformats.org/officeDocument/2006/relationships/tags" Target="../tags/tag54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1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tags" Target="../tags/tag469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4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546.xml"/><Relationship Id="rId1" Type="http://schemas.openxmlformats.org/officeDocument/2006/relationships/tags" Target="../tags/tag545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50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549.xml"/><Relationship Id="rId1" Type="http://schemas.openxmlformats.org/officeDocument/2006/relationships/tags" Target="../tags/tag548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53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552.xml"/><Relationship Id="rId1" Type="http://schemas.openxmlformats.org/officeDocument/2006/relationships/tags" Target="../tags/tag551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56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tags" Target="../tags/tag555.xml"/><Relationship Id="rId1" Type="http://schemas.openxmlformats.org/officeDocument/2006/relationships/tags" Target="../tags/tag55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59.xml"/><Relationship Id="rId4" Type="http://schemas.openxmlformats.org/officeDocument/2006/relationships/image" Target="../media/image45.png"/><Relationship Id="rId3" Type="http://schemas.openxmlformats.org/officeDocument/2006/relationships/image" Target="../media/image43.png"/><Relationship Id="rId2" Type="http://schemas.openxmlformats.org/officeDocument/2006/relationships/tags" Target="../tags/tag558.xml"/><Relationship Id="rId1" Type="http://schemas.openxmlformats.org/officeDocument/2006/relationships/tags" Target="../tags/tag557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62.xml"/><Relationship Id="rId4" Type="http://schemas.openxmlformats.org/officeDocument/2006/relationships/image" Target="../media/image46.png"/><Relationship Id="rId3" Type="http://schemas.openxmlformats.org/officeDocument/2006/relationships/image" Target="../media/image43.png"/><Relationship Id="rId2" Type="http://schemas.openxmlformats.org/officeDocument/2006/relationships/tags" Target="../tags/tag561.xml"/><Relationship Id="rId1" Type="http://schemas.openxmlformats.org/officeDocument/2006/relationships/tags" Target="../tags/tag560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65.xml"/><Relationship Id="rId4" Type="http://schemas.openxmlformats.org/officeDocument/2006/relationships/image" Target="../media/image44.png"/><Relationship Id="rId3" Type="http://schemas.openxmlformats.org/officeDocument/2006/relationships/image" Target="../media/image47.png"/><Relationship Id="rId2" Type="http://schemas.openxmlformats.org/officeDocument/2006/relationships/tags" Target="../tags/tag564.xml"/><Relationship Id="rId1" Type="http://schemas.openxmlformats.org/officeDocument/2006/relationships/tags" Target="../tags/tag563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68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tags" Target="../tags/tag567.xml"/><Relationship Id="rId1" Type="http://schemas.openxmlformats.org/officeDocument/2006/relationships/tags" Target="../tags/tag566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71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tags" Target="../tags/tag570.xml"/><Relationship Id="rId1" Type="http://schemas.openxmlformats.org/officeDocument/2006/relationships/tags" Target="../tags/tag56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7" Type="http://schemas.openxmlformats.org/officeDocument/2006/relationships/tags" Target="../tags/tag57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tags" Target="../tags/tag573.xml"/><Relationship Id="rId1" Type="http://schemas.openxmlformats.org/officeDocument/2006/relationships/tags" Target="../tags/tag5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7" Type="http://schemas.openxmlformats.org/officeDocument/2006/relationships/tags" Target="../tags/tag47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" Type="http://schemas.openxmlformats.org/officeDocument/2006/relationships/tags" Target="../tags/tag47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tags" Target="../tags/tag577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576.xml"/><Relationship Id="rId1" Type="http://schemas.openxmlformats.org/officeDocument/2006/relationships/tags" Target="../tags/tag57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7" Type="http://schemas.openxmlformats.org/officeDocument/2006/relationships/tags" Target="../tags/tag58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tags" Target="../tags/tag579.xml"/><Relationship Id="rId1" Type="http://schemas.openxmlformats.org/officeDocument/2006/relationships/tags" Target="../tags/tag578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83.xml"/><Relationship Id="rId3" Type="http://schemas.openxmlformats.org/officeDocument/2006/relationships/image" Target="../media/image65.png"/><Relationship Id="rId2" Type="http://schemas.openxmlformats.org/officeDocument/2006/relationships/tags" Target="../tags/tag582.xml"/><Relationship Id="rId1" Type="http://schemas.openxmlformats.org/officeDocument/2006/relationships/tags" Target="../tags/tag581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9.xml"/><Relationship Id="rId3" Type="http://schemas.openxmlformats.org/officeDocument/2006/relationships/tags" Target="../tags/tag585.xml"/><Relationship Id="rId2" Type="http://schemas.openxmlformats.org/officeDocument/2006/relationships/image" Target="../media/image66.png"/><Relationship Id="rId1" Type="http://schemas.openxmlformats.org/officeDocument/2006/relationships/tags" Target="../tags/tag584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87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tags" Target="../tags/tag586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89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tags" Target="../tags/tag588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92.xml"/><Relationship Id="rId3" Type="http://schemas.openxmlformats.org/officeDocument/2006/relationships/image" Target="../media/image73.png"/><Relationship Id="rId2" Type="http://schemas.openxmlformats.org/officeDocument/2006/relationships/tags" Target="../tags/tag591.xml"/><Relationship Id="rId1" Type="http://schemas.openxmlformats.org/officeDocument/2006/relationships/tags" Target="../tags/tag590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95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594.xml"/><Relationship Id="rId1" Type="http://schemas.openxmlformats.org/officeDocument/2006/relationships/tags" Target="../tags/tag59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9.xml"/><Relationship Id="rId6" Type="http://schemas.openxmlformats.org/officeDocument/2006/relationships/tags" Target="../tags/tag59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597.xml"/><Relationship Id="rId1" Type="http://schemas.openxmlformats.org/officeDocument/2006/relationships/tags" Target="../tags/tag596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601.xml"/><Relationship Id="rId3" Type="http://schemas.openxmlformats.org/officeDocument/2006/relationships/image" Target="../media/image79.png"/><Relationship Id="rId2" Type="http://schemas.openxmlformats.org/officeDocument/2006/relationships/tags" Target="../tags/tag600.xml"/><Relationship Id="rId1" Type="http://schemas.openxmlformats.org/officeDocument/2006/relationships/tags" Target="../tags/tag59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0.xml"/><Relationship Id="rId4" Type="http://schemas.openxmlformats.org/officeDocument/2006/relationships/tags" Target="../tags/tag478.xml"/><Relationship Id="rId3" Type="http://schemas.openxmlformats.org/officeDocument/2006/relationships/image" Target="../media/image4.png"/><Relationship Id="rId2" Type="http://schemas.openxmlformats.org/officeDocument/2006/relationships/tags" Target="../tags/tag477.xml"/><Relationship Id="rId1" Type="http://schemas.openxmlformats.org/officeDocument/2006/relationships/tags" Target="../tags/tag476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604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tags" Target="../tags/tag603.xml"/><Relationship Id="rId1" Type="http://schemas.openxmlformats.org/officeDocument/2006/relationships/tags" Target="../tags/tag602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607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606.xml"/><Relationship Id="rId1" Type="http://schemas.openxmlformats.org/officeDocument/2006/relationships/tags" Target="../tags/tag605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610.xml"/><Relationship Id="rId3" Type="http://schemas.openxmlformats.org/officeDocument/2006/relationships/image" Target="../media/image84.png"/><Relationship Id="rId2" Type="http://schemas.openxmlformats.org/officeDocument/2006/relationships/tags" Target="../tags/tag609.xml"/><Relationship Id="rId1" Type="http://schemas.openxmlformats.org/officeDocument/2006/relationships/tags" Target="../tags/tag608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tags" Target="../tags/tag613.xml"/><Relationship Id="rId3" Type="http://schemas.openxmlformats.org/officeDocument/2006/relationships/image" Target="../media/image85.png"/><Relationship Id="rId2" Type="http://schemas.openxmlformats.org/officeDocument/2006/relationships/tags" Target="../tags/tag612.xml"/><Relationship Id="rId1" Type="http://schemas.openxmlformats.org/officeDocument/2006/relationships/tags" Target="../tags/tag611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616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tags" Target="../tags/tag615.xml"/><Relationship Id="rId1" Type="http://schemas.openxmlformats.org/officeDocument/2006/relationships/tags" Target="../tags/tag614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619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tags" Target="../tags/tag618.xml"/><Relationship Id="rId1" Type="http://schemas.openxmlformats.org/officeDocument/2006/relationships/tags" Target="../tags/tag61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7" Type="http://schemas.openxmlformats.org/officeDocument/2006/relationships/tags" Target="../tags/tag62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tags" Target="../tags/tag621.xml"/><Relationship Id="rId1" Type="http://schemas.openxmlformats.org/officeDocument/2006/relationships/tags" Target="../tags/tag620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625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tags" Target="../tags/tag624.xml"/><Relationship Id="rId1" Type="http://schemas.openxmlformats.org/officeDocument/2006/relationships/tags" Target="../tags/tag623.xml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628.xml"/><Relationship Id="rId3" Type="http://schemas.openxmlformats.org/officeDocument/2006/relationships/image" Target="../media/image96.png"/><Relationship Id="rId2" Type="http://schemas.openxmlformats.org/officeDocument/2006/relationships/tags" Target="../tags/tag627.xml"/><Relationship Id="rId1" Type="http://schemas.openxmlformats.org/officeDocument/2006/relationships/tags" Target="../tags/tag62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7" Type="http://schemas.openxmlformats.org/officeDocument/2006/relationships/tags" Target="../tags/tag63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tags" Target="../tags/tag630.xml"/><Relationship Id="rId1" Type="http://schemas.openxmlformats.org/officeDocument/2006/relationships/tags" Target="../tags/tag629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tags" Target="../tags/tag479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1.xml"/><Relationship Id="rId3" Type="http://schemas.openxmlformats.org/officeDocument/2006/relationships/tags" Target="../tags/tag634.xml"/><Relationship Id="rId2" Type="http://schemas.openxmlformats.org/officeDocument/2006/relationships/tags" Target="../tags/tag633.xml"/><Relationship Id="rId1" Type="http://schemas.openxmlformats.org/officeDocument/2006/relationships/tags" Target="../tags/tag632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37.xml"/><Relationship Id="rId2" Type="http://schemas.openxmlformats.org/officeDocument/2006/relationships/tags" Target="../tags/tag636.xml"/><Relationship Id="rId1" Type="http://schemas.openxmlformats.org/officeDocument/2006/relationships/tags" Target="../tags/tag635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640.xml"/><Relationship Id="rId2" Type="http://schemas.openxmlformats.org/officeDocument/2006/relationships/tags" Target="../tags/tag639.xml"/><Relationship Id="rId1" Type="http://schemas.openxmlformats.org/officeDocument/2006/relationships/tags" Target="../tags/tag63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0.xml"/><Relationship Id="rId4" Type="http://schemas.openxmlformats.org/officeDocument/2006/relationships/tags" Target="../tags/tag485.xml"/><Relationship Id="rId3" Type="http://schemas.openxmlformats.org/officeDocument/2006/relationships/image" Target="../media/image5.png"/><Relationship Id="rId2" Type="http://schemas.openxmlformats.org/officeDocument/2006/relationships/tags" Target="../tags/tag484.xml"/><Relationship Id="rId1" Type="http://schemas.openxmlformats.org/officeDocument/2006/relationships/tags" Target="../tags/tag48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1.xml"/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" Type="http://schemas.openxmlformats.org/officeDocument/2006/relationships/tags" Target="../tags/tag48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9.xml"/><Relationship Id="rId5" Type="http://schemas.openxmlformats.org/officeDocument/2006/relationships/tags" Target="../tags/tag492.xml"/><Relationship Id="rId4" Type="http://schemas.openxmlformats.org/officeDocument/2006/relationships/image" Target="../media/image6.png"/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" Type="http://schemas.openxmlformats.org/officeDocument/2006/relationships/tags" Target="../tags/tag4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2025/12/04</a:t>
            </a:r>
            <a:endParaRPr lang="en-US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大作业</a:t>
            </a:r>
            <a:br>
              <a:rPr lang="zh-CN" altLang="en-US"/>
            </a:br>
            <a:r>
              <a:rPr lang="zh-CN" altLang="en-US"/>
              <a:t>汇报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69075" y="4900295"/>
            <a:ext cx="5184775" cy="669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ym typeface="+mn-ea"/>
              </a:rPr>
              <a:t>汇报组: </a:t>
            </a:r>
            <a:endParaRPr lang="zh-CN" altLang="en-US"/>
          </a:p>
          <a:p>
            <a:r>
              <a:rPr lang="zh-CN" altLang="en-US">
                <a:sym typeface="+mn-ea"/>
              </a:rPr>
              <a:t>王彬，李千河，涂益，王宇柔，杜润涵，关若溪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78320" y="4185285"/>
            <a:ext cx="42976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可视化大屏</a:t>
            </a:r>
            <a:r>
              <a:rPr lang="ja-JP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智能预测</a:t>
            </a:r>
            <a:r>
              <a:rPr lang="ja-JP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个性化健康管理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5486400"/>
          </a:xfrm>
        </p:spPr>
        <p:txBody>
          <a:bodyPr/>
          <a:lstStyle/>
          <a:p>
            <a:r>
              <a:rPr lang="en-US" altLang="zh-CN"/>
              <a:t>UML</a:t>
            </a:r>
            <a:r>
              <a:rPr lang="zh-CN" altLang="en-US"/>
              <a:t>概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5" name="图片 4" descr="uml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1572260"/>
            <a:ext cx="9359265" cy="46081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5486400"/>
          </a:xfrm>
        </p:spPr>
        <p:txBody>
          <a:bodyPr/>
          <a:lstStyle/>
          <a:p>
            <a:r>
              <a:rPr lang="zh-CN" altLang="en-US"/>
              <a:t>数据流图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 3" descr="Untitled diagram-2025-12-10-011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377825"/>
            <a:ext cx="5464810" cy="62280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5486400"/>
          </a:xfrm>
        </p:spPr>
        <p:txBody>
          <a:bodyPr/>
          <a:lstStyle/>
          <a:p>
            <a:r>
              <a:rPr lang="zh-CN" altLang="en-US"/>
              <a:t>交互图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5" y="368300"/>
            <a:ext cx="10262870" cy="59677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5486400"/>
          </a:xfrm>
        </p:spPr>
        <p:txBody>
          <a:bodyPr/>
          <a:lstStyle/>
          <a:p>
            <a:r>
              <a:rPr lang="zh-CN" altLang="en-US"/>
              <a:t>交互图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40" y="533400"/>
            <a:ext cx="9843135" cy="53041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详细设计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/>
          <a:p>
            <a:r>
              <a:rPr lang="zh-CN" altLang="en-US"/>
              <a:t>可视化大屏</a:t>
            </a:r>
            <a:r>
              <a:rPr lang="en-US" altLang="zh-CN"/>
              <a:t>--</a:t>
            </a:r>
            <a:r>
              <a:rPr lang="zh-CN" altLang="en-US"/>
              <a:t>爬虫</a:t>
            </a:r>
            <a:r>
              <a:rPr lang="zh-CN" altLang="en-US"/>
              <a:t>修复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153670" y="1344295"/>
            <a:ext cx="5204460" cy="426275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344295"/>
            <a:ext cx="7691120" cy="42627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670" y="1405890"/>
            <a:ext cx="4064000" cy="230695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修复要点：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稳定性提升：完善异常处理机制，优化浏览器配置参数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数据处理优化：改进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SQL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查询条件，增强元素定位精度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功能扩展升级：支持多疾病动态爬取，提升系统可扩展性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/>
          <a:p>
            <a:r>
              <a:rPr lang="zh-CN" altLang="en-US"/>
              <a:t>可视化大屏</a:t>
            </a:r>
            <a:r>
              <a:rPr lang="en-US" altLang="zh-CN"/>
              <a:t>--</a:t>
            </a:r>
            <a:r>
              <a:rPr lang="zh-CN" altLang="en-US"/>
              <a:t>爬虫</a:t>
            </a:r>
            <a:r>
              <a:rPr lang="zh-CN" altLang="en-US"/>
              <a:t>修复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0" y="1233170"/>
            <a:ext cx="5204460" cy="426275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 3" descr="d1c4ff00fd4e5243dea54312ef9f51c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10" y="1233170"/>
            <a:ext cx="7918450" cy="4262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3510" y="1344295"/>
            <a:ext cx="4064000" cy="313817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主要爬取流程：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列表页爬取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- spiderMain.py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通过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requests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获取疾病列表页面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数据解析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-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使用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lxml.etree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解析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HTML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，提取病例基本信息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详情页补充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- spiderDetail.py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利用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Selenium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动态加载详情页面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数据存储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-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将爬取数据保存至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CSV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和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MySQL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数据库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06705" y="323850"/>
            <a:ext cx="4973955" cy="810895"/>
          </a:xfrm>
        </p:spPr>
        <p:txBody>
          <a:bodyPr/>
          <a:p>
            <a:r>
              <a:rPr lang="zh-CN" altLang="en-US"/>
              <a:t>可视化大屏</a:t>
            </a:r>
            <a:r>
              <a:rPr lang="en-US" altLang="zh-CN"/>
              <a:t>--</a:t>
            </a:r>
            <a:r>
              <a:rPr lang="zh-CN" altLang="en-US"/>
              <a:t>分析</a:t>
            </a:r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0" y="1233170"/>
            <a:ext cx="5204460" cy="426275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0" y="1344295"/>
            <a:ext cx="4064000" cy="203009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修改数据表格页面改为数据分析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页。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对病患数据进行数据统计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展示。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有患病时长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图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BMI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健康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度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疾病年龄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热力图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查询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以及数据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导出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15" y="2121535"/>
            <a:ext cx="8667115" cy="42240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06705" y="323850"/>
            <a:ext cx="4973955" cy="810895"/>
          </a:xfrm>
        </p:spPr>
        <p:txBody>
          <a:bodyPr/>
          <a:p>
            <a:r>
              <a:rPr lang="zh-CN" altLang="en-US"/>
              <a:t>可视化大屏</a:t>
            </a:r>
            <a:r>
              <a:rPr lang="en-US" altLang="zh-CN"/>
              <a:t>--</a:t>
            </a:r>
            <a:r>
              <a:rPr lang="zh-CN" altLang="en-US"/>
              <a:t>分析</a:t>
            </a:r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0" y="1233170"/>
            <a:ext cx="5204460" cy="426275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0" y="1344295"/>
            <a:ext cx="4064000" cy="203009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修改数据表格页面改为数据分析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页。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对病患数据进行数据统计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展示。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有患病时长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图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BMI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健康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度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疾病年龄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热力图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查询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以及数据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导出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105" y="2148205"/>
            <a:ext cx="8705850" cy="36525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06705" y="323850"/>
            <a:ext cx="4973955" cy="810895"/>
          </a:xfrm>
        </p:spPr>
        <p:txBody>
          <a:bodyPr/>
          <a:p>
            <a:r>
              <a:rPr lang="zh-CN" altLang="en-US"/>
              <a:t>可视化大屏</a:t>
            </a:r>
            <a:r>
              <a:rPr lang="en-US" altLang="zh-CN"/>
              <a:t>--</a:t>
            </a:r>
            <a:r>
              <a:rPr lang="zh-CN" altLang="en-US"/>
              <a:t>分析</a:t>
            </a:r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0" y="1233170"/>
            <a:ext cx="5204460" cy="426275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0" y="1344295"/>
            <a:ext cx="4064000" cy="203009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修改数据表格页面改为数据分析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页。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对病患数据进行数据统计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展示。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有患病时长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图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BMI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健康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度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疾病年龄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热力图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查询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以及数据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导出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765" y="1855470"/>
            <a:ext cx="8697595" cy="42392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源项目解析</a:t>
            </a:r>
            <a:endParaRPr lang="zh-CN" altLang="en-US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2整体设计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/>
              <a:t>3详细设计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398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/>
              <a:t>4总结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06705" y="323850"/>
            <a:ext cx="4973955" cy="810895"/>
          </a:xfrm>
        </p:spPr>
        <p:txBody>
          <a:bodyPr/>
          <a:p>
            <a:r>
              <a:rPr lang="zh-CN" altLang="en-US"/>
              <a:t>可视化大屏</a:t>
            </a:r>
            <a:r>
              <a:rPr lang="en-US" altLang="zh-CN"/>
              <a:t>--</a:t>
            </a:r>
            <a:r>
              <a:rPr lang="zh-CN" altLang="en-US"/>
              <a:t>分析</a:t>
            </a:r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0" y="1233170"/>
            <a:ext cx="5204460" cy="426275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0" y="1344295"/>
            <a:ext cx="4064000" cy="203009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修改数据表格页面改为数据分析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页。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对病患数据进行数据统计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展示。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有患病时长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图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BMI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健康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度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疾病年龄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热力图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查询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以及数据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导出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45" y="827405"/>
            <a:ext cx="6457950" cy="1381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510" y="2364740"/>
            <a:ext cx="8184515" cy="2128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1615" y="3323590"/>
            <a:ext cx="4372610" cy="33807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06705" y="323850"/>
            <a:ext cx="4973955" cy="810895"/>
          </a:xfrm>
        </p:spPr>
        <p:txBody>
          <a:bodyPr/>
          <a:p>
            <a:r>
              <a:rPr lang="zh-CN" altLang="en-US"/>
              <a:t>可视化大屏</a:t>
            </a:r>
            <a:r>
              <a:rPr lang="en-US" altLang="zh-CN"/>
              <a:t>--</a:t>
            </a:r>
            <a:r>
              <a:rPr lang="zh-CN" altLang="en-US"/>
              <a:t>分析</a:t>
            </a:r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0" y="1233170"/>
            <a:ext cx="5204460" cy="426275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0" y="1344295"/>
            <a:ext cx="4064000" cy="203009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修改数据表格页面改为数据分析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页。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对病患数据进行数据统计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展示。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有患病时长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图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BMI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健康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度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疾病年龄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热力图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查询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以及数据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导出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0" y="2083435"/>
            <a:ext cx="8918575" cy="37395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/>
          <a:lstStyle/>
          <a:p>
            <a:r>
              <a:rPr lang="zh-CN" altLang="en-US"/>
              <a:t>病情预测</a:t>
            </a:r>
            <a:r>
              <a:rPr lang="en-US" altLang="zh-CN"/>
              <a:t>--</a:t>
            </a:r>
            <a:r>
              <a:rPr lang="zh-CN" altLang="en-US"/>
              <a:t>机器学习</a:t>
            </a:r>
            <a:endParaRPr lang="zh-CN" altLang="en-US"/>
          </a:p>
        </p:txBody>
      </p:sp>
      <p:pic>
        <p:nvPicPr>
          <p:cNvPr id="7" name="图片 6" descr="电视游戏的萤幕截图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22" y="1500814"/>
            <a:ext cx="8923638" cy="428364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002795" y="908222"/>
            <a:ext cx="1579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根据自行初步训练的大模型进行的病情初步预测，虽不能替代医学诊断，但也可以作为参考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002795" y="3268362"/>
            <a:ext cx="15796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本系统采用的是 对比学习训练模式，具体实现为 </a:t>
            </a:r>
            <a:r>
              <a:rPr lang="en-US" altLang="zh-CN" sz="1400" dirty="0" err="1"/>
              <a:t>InfoNCE</a:t>
            </a:r>
            <a:r>
              <a:rPr lang="en-US" altLang="zh-CN" sz="1400" dirty="0"/>
              <a:t> </a:t>
            </a:r>
            <a:r>
              <a:rPr lang="zh-CN" altLang="en-US" sz="1400" dirty="0"/>
              <a:t>损失 </a:t>
            </a:r>
            <a:r>
              <a:rPr lang="en-US" altLang="zh-CN" sz="1400" dirty="0"/>
              <a:t>+ </a:t>
            </a:r>
            <a:r>
              <a:rPr lang="zh-CN" altLang="en-US" sz="1400" dirty="0"/>
              <a:t>双塔编码器 </a:t>
            </a:r>
            <a:r>
              <a:rPr lang="en-US" altLang="zh-CN" sz="1400" dirty="0"/>
              <a:t>+ Batch</a:t>
            </a:r>
            <a:r>
              <a:rPr lang="zh-CN" altLang="en-US" sz="1400" dirty="0"/>
              <a:t>内负采样，属于自监督学习范式，无需任何人工标注即可训练出初步可行的语义检索模型。</a:t>
            </a:r>
            <a:endParaRPr lang="zh-CN" altLang="en-US" sz="1400" dirty="0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/>
          <a:lstStyle/>
          <a:p>
            <a:r>
              <a:rPr lang="zh-CN" altLang="en-US"/>
              <a:t>病情预测</a:t>
            </a:r>
            <a:r>
              <a:rPr lang="en-US" altLang="zh-CN"/>
              <a:t>--</a:t>
            </a:r>
            <a:r>
              <a:rPr lang="zh-CN" altLang="en-US"/>
              <a:t>机器学习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69259" y="1252304"/>
            <a:ext cx="15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架构设计优势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128708" y="1776101"/>
          <a:ext cx="6295767" cy="4221480"/>
        </p:xfrm>
        <a:graphic>
          <a:graphicData uri="http://schemas.openxmlformats.org/drawingml/2006/table">
            <a:tbl>
              <a:tblPr/>
              <a:tblGrid>
                <a:gridCol w="2098589"/>
                <a:gridCol w="2098589"/>
                <a:gridCol w="2098589"/>
              </a:tblGrid>
              <a:tr h="331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>
                          <a:effectLst/>
                        </a:rPr>
                        <a:t>优点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effectLst/>
                        </a:rPr>
                        <a:t>说明</a:t>
                      </a:r>
                      <a:endParaRPr lang="zh-CN" altLang="en-US" b="1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effectLst/>
                        </a:rPr>
                        <a:t>技术价值</a:t>
                      </a:r>
                      <a:endParaRPr lang="zh-CN" altLang="en-US" b="1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502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effectLst/>
                        </a:rPr>
                        <a:t>双塔结构</a:t>
                      </a:r>
                      <a:endParaRPr lang="zh-CN" altLang="en-US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effectLst/>
                        </a:rPr>
                        <a:t>Query</a:t>
                      </a:r>
                      <a:r>
                        <a:rPr lang="zh-CN" altLang="en-US">
                          <a:effectLst/>
                        </a:rPr>
                        <a:t>和</a:t>
                      </a:r>
                      <a:r>
                        <a:rPr lang="en-GB">
                          <a:effectLst/>
                        </a:rPr>
                        <a:t>Doc</a:t>
                      </a:r>
                      <a:r>
                        <a:rPr lang="zh-CN" altLang="en-US">
                          <a:effectLst/>
                        </a:rPr>
                        <a:t>共享</a:t>
                      </a:r>
                      <a:r>
                        <a:rPr lang="en-GB">
                          <a:effectLst/>
                        </a:rPr>
                        <a:t>BERT</a:t>
                      </a:r>
                      <a:r>
                        <a:rPr lang="zh-CN" altLang="en-US">
                          <a:effectLst/>
                        </a:rPr>
                        <a:t>参数</a:t>
                      </a:r>
                      <a:endParaRPr lang="zh-CN" altLang="en-US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effectLst/>
                        </a:rPr>
                        <a:t>• </a:t>
                      </a:r>
                      <a:r>
                        <a:rPr lang="zh-CN" altLang="en-US" dirty="0">
                          <a:effectLst/>
                        </a:rPr>
                        <a:t>参数效率高（无需两个模型）</a:t>
                      </a:r>
                      <a:br>
                        <a:rPr lang="zh-CN" altLang="en-US" dirty="0">
                          <a:effectLst/>
                        </a:rPr>
                      </a:br>
                      <a:r>
                        <a:rPr lang="en-US" altLang="zh-CN" dirty="0">
                          <a:effectLst/>
                        </a:rPr>
                        <a:t>• </a:t>
                      </a:r>
                      <a:r>
                        <a:rPr lang="zh-CN" altLang="en-US" dirty="0">
                          <a:effectLst/>
                        </a:rPr>
                        <a:t>训练稳定（对称损失）</a:t>
                      </a:r>
                      <a:endParaRPr lang="zh-CN" altLang="en-US" dirty="0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8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effectLst/>
                        </a:rPr>
                        <a:t>对比学习</a:t>
                      </a:r>
                      <a:endParaRPr lang="zh-CN" altLang="en-US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ffectLst/>
                        </a:rPr>
                        <a:t>InfoNCE</a:t>
                      </a:r>
                      <a:r>
                        <a:rPr lang="zh-CN" altLang="en-US">
                          <a:effectLst/>
                        </a:rPr>
                        <a:t>损失（</a:t>
                      </a:r>
                      <a:r>
                        <a:rPr lang="en-US" altLang="zh-CN">
                          <a:effectLst/>
                        </a:rPr>
                        <a:t>batch</a:t>
                      </a:r>
                      <a:r>
                        <a:rPr lang="zh-CN" altLang="en-US">
                          <a:effectLst/>
                        </a:rPr>
                        <a:t>内负采样）</a:t>
                      </a:r>
                      <a:endParaRPr lang="zh-CN" altLang="en-US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ffectLst/>
                        </a:rPr>
                        <a:t>• </a:t>
                      </a:r>
                      <a:r>
                        <a:rPr lang="zh-CN" altLang="en-US">
                          <a:effectLst/>
                        </a:rPr>
                        <a:t>无需人工标注相似度</a:t>
                      </a:r>
                      <a:br>
                        <a:rPr lang="zh-CN" altLang="en-US">
                          <a:effectLst/>
                        </a:rPr>
                      </a:br>
                      <a:r>
                        <a:rPr lang="en-US" altLang="zh-CN">
                          <a:effectLst/>
                        </a:rPr>
                        <a:t>• </a:t>
                      </a:r>
                      <a:r>
                        <a:rPr lang="zh-CN" altLang="en-US">
                          <a:effectLst/>
                        </a:rPr>
                        <a:t>自动学习语义相关性</a:t>
                      </a:r>
                      <a:endParaRPr lang="zh-CN" altLang="en-US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  <a:tr h="5908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effectLst/>
                        </a:rPr>
                        <a:t>多字段表示</a:t>
                      </a:r>
                      <a:endParaRPr lang="zh-CN" altLang="en-US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effectLst/>
                          <a:latin typeface="Consolas" panose="020B0609020204030204" pitchFamily="49" charset="0"/>
                        </a:rPr>
                        <a:t>[SYM] [DESC] [CAUSE] [CAT]</a:t>
                      </a:r>
                      <a:endParaRPr lang="en-GB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ffectLst/>
                        </a:rPr>
                        <a:t>• </a:t>
                      </a:r>
                      <a:r>
                        <a:rPr lang="zh-CN" altLang="en-US">
                          <a:effectLst/>
                        </a:rPr>
                        <a:t>结构化医疗信息</a:t>
                      </a:r>
                      <a:br>
                        <a:rPr lang="zh-CN" altLang="en-US">
                          <a:effectLst/>
                        </a:rPr>
                      </a:br>
                      <a:r>
                        <a:rPr lang="en-US" altLang="zh-CN">
                          <a:effectLst/>
                        </a:rPr>
                        <a:t>• </a:t>
                      </a:r>
                      <a:r>
                        <a:rPr lang="zh-CN" altLang="en-US">
                          <a:effectLst/>
                        </a:rPr>
                        <a:t>提升细粒度匹配</a:t>
                      </a:r>
                      <a:endParaRPr lang="zh-CN" altLang="en-US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8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effectLst/>
                        </a:rPr>
                        <a:t>混合检索</a:t>
                      </a:r>
                      <a:endParaRPr lang="zh-CN" altLang="en-US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effectLst/>
                        </a:rPr>
                        <a:t>BERT</a:t>
                      </a:r>
                      <a:r>
                        <a:rPr lang="zh-CN" altLang="en-US" dirty="0">
                          <a:effectLst/>
                        </a:rPr>
                        <a:t>语义 </a:t>
                      </a:r>
                      <a:r>
                        <a:rPr lang="en-US" altLang="zh-CN" dirty="0">
                          <a:effectLst/>
                        </a:rPr>
                        <a:t>+ </a:t>
                      </a:r>
                      <a:r>
                        <a:rPr lang="zh-CN" altLang="en-US" dirty="0">
                          <a:effectLst/>
                        </a:rPr>
                        <a:t>词面匹配</a:t>
                      </a:r>
                      <a:endParaRPr lang="zh-CN" altLang="en-US" dirty="0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effectLst/>
                        </a:rPr>
                        <a:t>• </a:t>
                      </a:r>
                      <a:r>
                        <a:rPr lang="zh-CN" altLang="en-US" dirty="0">
                          <a:effectLst/>
                        </a:rPr>
                        <a:t>平衡语义理解和精确匹配</a:t>
                      </a:r>
                      <a:br>
                        <a:rPr lang="zh-CN" altLang="en-US" dirty="0">
                          <a:effectLst/>
                        </a:rPr>
                      </a:br>
                      <a:r>
                        <a:rPr lang="en-US" altLang="zh-CN" dirty="0">
                          <a:effectLst/>
                        </a:rPr>
                        <a:t>• </a:t>
                      </a:r>
                      <a:r>
                        <a:rPr lang="zh-CN" altLang="en-US" dirty="0">
                          <a:effectLst/>
                        </a:rPr>
                        <a:t>健壮性强</a:t>
                      </a:r>
                      <a:endParaRPr lang="zh-CN" altLang="en-US" dirty="0">
                        <a:effectLst/>
                      </a:endParaRPr>
                    </a:p>
                  </a:txBody>
                  <a:tcPr marL="82550" marR="82550" marT="38100" marB="38100" anchor="ctr">
                    <a:lnL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4" y="191530"/>
            <a:ext cx="6783706" cy="63390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90" y="135924"/>
            <a:ext cx="4457248" cy="65305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/>
          <a:lstStyle/>
          <a:p>
            <a:r>
              <a:rPr lang="zh-CN" altLang="en-US"/>
              <a:t>病情预测</a:t>
            </a:r>
            <a:r>
              <a:rPr lang="en-US" altLang="zh-CN"/>
              <a:t>--</a:t>
            </a:r>
            <a:r>
              <a:rPr lang="zh-CN" altLang="en-US"/>
              <a:t>机器学习</a:t>
            </a:r>
            <a:endParaRPr lang="zh-CN" altLang="en-US"/>
          </a:p>
        </p:txBody>
      </p:sp>
      <p:pic>
        <p:nvPicPr>
          <p:cNvPr id="7" name="图片 6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9" y="1344295"/>
            <a:ext cx="3752928" cy="28105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95519" y="673443"/>
            <a:ext cx="320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数据源使用中文训练集里相对较好的</a:t>
            </a:r>
            <a:r>
              <a:rPr lang="en-US" altLang="zh-CN" dirty="0"/>
              <a:t>CM3KG</a:t>
            </a:r>
            <a:r>
              <a:rPr lang="zh-CN" altLang="en-US" dirty="0"/>
              <a:t>，提供疾病</a:t>
            </a:r>
            <a:r>
              <a:rPr lang="en-US" altLang="zh-CN" dirty="0"/>
              <a:t>-</a:t>
            </a:r>
            <a:r>
              <a:rPr lang="zh-CN" altLang="en-US" dirty="0"/>
              <a:t>症状的组对应，里面有</a:t>
            </a:r>
            <a:r>
              <a:rPr lang="en-US" altLang="zh-CN" dirty="0"/>
              <a:t>8800</a:t>
            </a:r>
            <a:r>
              <a:rPr lang="zh-CN" altLang="en-US" dirty="0"/>
              <a:t>多条疾病数据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/>
          <a:lstStyle/>
          <a:p>
            <a:r>
              <a:rPr lang="zh-CN" altLang="en-US"/>
              <a:t>病情预测</a:t>
            </a:r>
            <a:r>
              <a:rPr lang="en-US" altLang="zh-CN"/>
              <a:t>--</a:t>
            </a:r>
            <a:r>
              <a:rPr lang="zh-CN" altLang="en-US"/>
              <a:t>机器学习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14303" y="642551"/>
            <a:ext cx="5158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模型采用</a:t>
            </a:r>
            <a:r>
              <a:rPr lang="en-US" altLang="zh-CN" dirty="0"/>
              <a:t>BERT</a:t>
            </a:r>
            <a:r>
              <a:rPr lang="zh-CN" altLang="en-US" dirty="0"/>
              <a:t>作为训练主体，</a:t>
            </a:r>
            <a:r>
              <a:rPr lang="en-US" altLang="zh-CN" dirty="0"/>
              <a:t>BERT</a:t>
            </a:r>
            <a:r>
              <a:rPr lang="zh-CN" altLang="en-US" dirty="0"/>
              <a:t>通过对比学习训练双塔编码器，将查询和文档映射到</a:t>
            </a:r>
            <a:r>
              <a:rPr lang="en-US" altLang="zh-CN" dirty="0"/>
              <a:t>768</a:t>
            </a:r>
            <a:r>
              <a:rPr lang="zh-CN" altLang="en-US" dirty="0"/>
              <a:t>维语义空间，实现基于余弦相似度的智能医疗检索，核心占比</a:t>
            </a:r>
            <a:r>
              <a:rPr lang="en-US" altLang="zh-CN" dirty="0"/>
              <a:t>50%</a:t>
            </a:r>
            <a:r>
              <a:rPr lang="zh-CN" altLang="en-US" dirty="0"/>
              <a:t>，是系统的</a:t>
            </a:r>
            <a:r>
              <a:rPr lang="en-US" altLang="zh-CN" dirty="0"/>
              <a:t>"</a:t>
            </a:r>
            <a:r>
              <a:rPr lang="zh-CN" altLang="en-US" dirty="0"/>
              <a:t>语义理解大脑</a:t>
            </a:r>
            <a:r>
              <a:rPr lang="en-US" altLang="zh-CN" dirty="0"/>
              <a:t>"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17" name="图片 16" descr="文本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1242715"/>
            <a:ext cx="3649723" cy="280554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898557" y="1242715"/>
            <a:ext cx="82172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这是训练数据的来源。系统自动把</a:t>
            </a:r>
            <a:r>
              <a:rPr lang="en-US" altLang="zh-CN" sz="1100" dirty="0"/>
              <a:t>"</a:t>
            </a:r>
            <a:r>
              <a:rPr lang="zh-CN" altLang="en-US" sz="1100" dirty="0"/>
              <a:t>疾病症状</a:t>
            </a:r>
            <a:r>
              <a:rPr lang="en-US" altLang="zh-CN" sz="1100" dirty="0"/>
              <a:t>"</a:t>
            </a:r>
            <a:r>
              <a:rPr lang="zh-CN" altLang="en-US" sz="1100" dirty="0"/>
              <a:t>当作</a:t>
            </a:r>
            <a:r>
              <a:rPr lang="en-US" altLang="zh-CN" sz="1100" dirty="0"/>
              <a:t>Query</a:t>
            </a:r>
            <a:r>
              <a:rPr lang="zh-CN" altLang="en-US" sz="1100" dirty="0"/>
              <a:t>，把</a:t>
            </a:r>
            <a:r>
              <a:rPr lang="en-US" altLang="zh-CN" sz="1100" dirty="0"/>
              <a:t>"</a:t>
            </a:r>
            <a:r>
              <a:rPr lang="zh-CN" altLang="en-US" sz="1100" dirty="0"/>
              <a:t>疾病完整信息</a:t>
            </a:r>
            <a:r>
              <a:rPr lang="en-US" altLang="zh-CN" sz="1100" dirty="0"/>
              <a:t>"</a:t>
            </a:r>
            <a:r>
              <a:rPr lang="zh-CN" altLang="en-US" sz="1100" dirty="0"/>
              <a:t>当作</a:t>
            </a:r>
            <a:r>
              <a:rPr lang="en-US" altLang="zh-CN" sz="1100" dirty="0"/>
              <a:t>Document</a:t>
            </a:r>
            <a:r>
              <a:rPr lang="zh-CN" altLang="en-US" sz="1100" dirty="0"/>
              <a:t>，无需人工标注相关性。</a:t>
            </a:r>
            <a:endParaRPr lang="zh-CN" altLang="en-US" sz="1100" dirty="0"/>
          </a:p>
        </p:txBody>
      </p:sp>
      <p:pic>
        <p:nvPicPr>
          <p:cNvPr id="20" name="图片 19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875" y="1860902"/>
            <a:ext cx="3818305" cy="78458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47735" y="2718486"/>
            <a:ext cx="2191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 </a:t>
            </a:r>
            <a:r>
              <a:rPr lang="en-US" altLang="zh-CN" sz="1100" dirty="0"/>
              <a:t>BERT</a:t>
            </a:r>
            <a:r>
              <a:rPr lang="zh-CN" altLang="en-US" sz="1100" dirty="0"/>
              <a:t>输出是每个词的向量（如</a:t>
            </a:r>
            <a:r>
              <a:rPr lang="en-US" altLang="zh-CN" sz="1100" dirty="0"/>
              <a:t>"</a:t>
            </a:r>
            <a:r>
              <a:rPr lang="zh-CN" altLang="en-US" sz="1100" dirty="0"/>
              <a:t>头痛</a:t>
            </a:r>
            <a:r>
              <a:rPr lang="en-US" altLang="zh-CN" sz="1100" dirty="0"/>
              <a:t>"</a:t>
            </a:r>
            <a:r>
              <a:rPr lang="zh-CN" altLang="en-US" sz="1100" dirty="0"/>
              <a:t>一个向量，</a:t>
            </a:r>
            <a:r>
              <a:rPr lang="en-US" altLang="zh-CN" sz="1100" dirty="0"/>
              <a:t>"</a:t>
            </a:r>
            <a:r>
              <a:rPr lang="zh-CN" altLang="en-US" sz="1100" dirty="0"/>
              <a:t>发热</a:t>
            </a:r>
            <a:r>
              <a:rPr lang="en-US" altLang="zh-CN" sz="1100" dirty="0"/>
              <a:t>"</a:t>
            </a:r>
            <a:r>
              <a:rPr lang="zh-CN" altLang="en-US" sz="1100" dirty="0"/>
              <a:t>一个向量），平均池化把它们合并成整句话的向量。</a:t>
            </a:r>
            <a:endParaRPr lang="zh-CN" altLang="en-US" sz="1100" dirty="0"/>
          </a:p>
        </p:txBody>
      </p:sp>
      <p:pic>
        <p:nvPicPr>
          <p:cNvPr id="23" name="图片 22" descr="文本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95" y="3701991"/>
            <a:ext cx="4311466" cy="131474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268097" y="5134526"/>
            <a:ext cx="16558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 这是</a:t>
            </a:r>
            <a:r>
              <a:rPr lang="en-US" altLang="zh-CN" sz="1100" dirty="0"/>
              <a:t>BERT</a:t>
            </a:r>
            <a:r>
              <a:rPr lang="zh-CN" altLang="en-US" sz="1100" dirty="0"/>
              <a:t>的封装。输入文本，输出</a:t>
            </a:r>
            <a:r>
              <a:rPr lang="en-US" altLang="zh-CN" sz="1100" dirty="0"/>
              <a:t>768</a:t>
            </a:r>
            <a:r>
              <a:rPr lang="zh-CN" altLang="en-US" sz="1100" dirty="0"/>
              <a:t>维向量。</a:t>
            </a:r>
            <a:r>
              <a:rPr lang="en-US" altLang="zh-CN" sz="1100" dirty="0"/>
              <a:t>Query</a:t>
            </a:r>
            <a:r>
              <a:rPr lang="zh-CN" altLang="en-US" sz="1100" dirty="0"/>
              <a:t>和</a:t>
            </a:r>
            <a:r>
              <a:rPr lang="en-US" altLang="zh-CN" sz="1100" dirty="0"/>
              <a:t>Document</a:t>
            </a:r>
            <a:r>
              <a:rPr lang="zh-CN" altLang="en-US" sz="1100" dirty="0"/>
              <a:t>用同一个</a:t>
            </a:r>
            <a:r>
              <a:rPr lang="en-US" altLang="zh-CN" sz="1100" dirty="0"/>
              <a:t>BERT</a:t>
            </a:r>
            <a:r>
              <a:rPr lang="zh-CN" altLang="en-US" sz="1100" dirty="0"/>
              <a:t>编码（共享参数）。</a:t>
            </a:r>
            <a:endParaRPr lang="zh-CN" altLang="en-US" sz="1100" dirty="0"/>
          </a:p>
        </p:txBody>
      </p:sp>
      <p:pic>
        <p:nvPicPr>
          <p:cNvPr id="26" name="图片 25" descr="文本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06" y="4086374"/>
            <a:ext cx="3705741" cy="233395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673539" y="3985054"/>
            <a:ext cx="1371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000" dirty="0"/>
              <a:t>BERT</a:t>
            </a:r>
            <a:r>
              <a:rPr lang="zh-CN" altLang="en-US" sz="1000" dirty="0"/>
              <a:t>不能直接处理文字，需要先转成</a:t>
            </a:r>
            <a:r>
              <a:rPr lang="en-GB" altLang="zh-CN" sz="1000" dirty="0"/>
              <a:t>token ID</a:t>
            </a:r>
            <a:r>
              <a:rPr lang="zh-CN" altLang="en-GB" sz="1000" dirty="0"/>
              <a:t>。</a:t>
            </a:r>
            <a:r>
              <a:rPr lang="zh-CN" altLang="en-US" sz="1000" dirty="0"/>
              <a:t>比如</a:t>
            </a:r>
            <a:r>
              <a:rPr lang="en-US" altLang="zh-CN" sz="1000" dirty="0"/>
              <a:t>"</a:t>
            </a:r>
            <a:r>
              <a:rPr lang="zh-CN" altLang="en-US" sz="1000" dirty="0"/>
              <a:t>头痛</a:t>
            </a:r>
            <a:r>
              <a:rPr lang="en-US" altLang="zh-CN" sz="1000" dirty="0"/>
              <a:t>"→[101, 1928, 4554, 102]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/>
          <a:lstStyle/>
          <a:p>
            <a:r>
              <a:rPr lang="zh-CN" altLang="en-US"/>
              <a:t>病情预测</a:t>
            </a:r>
            <a:r>
              <a:rPr lang="en-US" altLang="zh-CN"/>
              <a:t>--</a:t>
            </a:r>
            <a:r>
              <a:rPr lang="zh-CN" altLang="en-US"/>
              <a:t>机器学习</a:t>
            </a:r>
            <a:endParaRPr lang="zh-CN" altLang="en-US"/>
          </a:p>
        </p:txBody>
      </p:sp>
      <p:pic>
        <p:nvPicPr>
          <p:cNvPr id="8" name="图片 7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31" y="1251526"/>
            <a:ext cx="4185317" cy="3907419"/>
          </a:xfrm>
          <a:prstGeom prst="rect">
            <a:avLst/>
          </a:prstGeom>
        </p:spPr>
      </p:pic>
      <p:pic>
        <p:nvPicPr>
          <p:cNvPr id="10" name="图片 9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917" y="1251525"/>
            <a:ext cx="3351794" cy="3907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87125" y="5161340"/>
            <a:ext cx="284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这是完整训练流程。每轮训练会遍历所有数据，让</a:t>
            </a:r>
            <a:r>
              <a:rPr lang="en-US" altLang="zh-CN" sz="1200" dirty="0"/>
              <a:t>BERT</a:t>
            </a:r>
            <a:r>
              <a:rPr lang="zh-CN" altLang="en-US" sz="1200" dirty="0"/>
              <a:t>学习哪些症状对应哪些疾病。</a:t>
            </a:r>
            <a:endParaRPr lang="zh-CN" altLang="en-US" sz="1200" dirty="0"/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13" name="图片 12" descr="文本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934" y="118631"/>
            <a:ext cx="3736790" cy="235413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820406" y="2461006"/>
            <a:ext cx="1952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 评估模型效果。比如</a:t>
            </a:r>
            <a:r>
              <a:rPr lang="en-US" altLang="zh-CN" sz="1000" dirty="0"/>
              <a:t>100</a:t>
            </a:r>
            <a:r>
              <a:rPr lang="zh-CN" altLang="en-US" sz="1000" dirty="0"/>
              <a:t>个疾病，如果</a:t>
            </a:r>
            <a:r>
              <a:rPr lang="en-US" altLang="zh-CN" sz="1000" dirty="0"/>
              <a:t>90</a:t>
            </a:r>
            <a:r>
              <a:rPr lang="zh-CN" altLang="en-US" sz="1000" dirty="0"/>
              <a:t>个都能在</a:t>
            </a:r>
            <a:r>
              <a:rPr lang="en-GB" altLang="zh-CN" sz="1000" dirty="0"/>
              <a:t>Top-10</a:t>
            </a:r>
            <a:r>
              <a:rPr lang="zh-CN" altLang="en-US" sz="1000" dirty="0"/>
              <a:t>中找到正确答案，</a:t>
            </a:r>
            <a:r>
              <a:rPr lang="en-GB" altLang="zh-CN" sz="1000" dirty="0"/>
              <a:t>Recall@10=0.9</a:t>
            </a:r>
            <a:r>
              <a:rPr lang="zh-CN" altLang="en-GB" dirty="0"/>
              <a:t>。</a:t>
            </a:r>
            <a:endParaRPr lang="zh-CN" altLang="en-US" dirty="0"/>
          </a:p>
        </p:txBody>
      </p:sp>
      <p:pic>
        <p:nvPicPr>
          <p:cNvPr id="16" name="图片 15" descr="文本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06" y="3565997"/>
            <a:ext cx="3696196" cy="201365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541202" y="5631373"/>
            <a:ext cx="21562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训练完后，把所有疾病的向量提前算好。查询时只需编码用户输入，然后比较相似度即可，非常快。</a:t>
            </a:r>
            <a:endParaRPr lang="zh-CN" altLang="en-US" sz="1000" dirty="0"/>
          </a:p>
          <a:p>
            <a:br>
              <a:rPr lang="zh-CN" altLang="en-US" dirty="0"/>
            </a:b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/>
          <a:lstStyle/>
          <a:p>
            <a:r>
              <a:rPr lang="zh-CN" altLang="en-US"/>
              <a:t>病情预测</a:t>
            </a:r>
            <a:r>
              <a:rPr lang="en-US" altLang="zh-CN"/>
              <a:t>--</a:t>
            </a:r>
            <a:r>
              <a:rPr lang="zh-CN" altLang="en-US"/>
              <a:t>机器学习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96216" y="753762"/>
            <a:ext cx="293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除</a:t>
            </a:r>
            <a:r>
              <a:rPr lang="en-US" altLang="zh-CN" dirty="0"/>
              <a:t>BERT</a:t>
            </a:r>
            <a:r>
              <a:rPr lang="zh-CN" altLang="en-US" dirty="0"/>
              <a:t>之外，其他的部分重要部分</a:t>
            </a:r>
            <a:endParaRPr lang="zh-CN" altLang="en-US" dirty="0"/>
          </a:p>
        </p:txBody>
      </p:sp>
      <p:pic>
        <p:nvPicPr>
          <p:cNvPr id="8" name="图片 7" descr="文本, 信件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9" y="1128034"/>
            <a:ext cx="3795850" cy="118022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1849" y="2348892"/>
            <a:ext cx="47326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训练</a:t>
            </a:r>
            <a:r>
              <a:rPr lang="en-US" altLang="zh-CN" sz="1000" dirty="0"/>
              <a:t>BERT</a:t>
            </a:r>
            <a:r>
              <a:rPr lang="zh-CN" altLang="en-US" sz="1000" dirty="0"/>
              <a:t>学会匹配：让</a:t>
            </a:r>
            <a:r>
              <a:rPr lang="en-US" altLang="zh-CN" sz="1000" dirty="0"/>
              <a:t>"</a:t>
            </a:r>
            <a:r>
              <a:rPr lang="zh-CN" altLang="en-US" sz="1000" dirty="0"/>
              <a:t>头痛发热</a:t>
            </a:r>
            <a:r>
              <a:rPr lang="en-US" altLang="zh-CN" sz="1000" dirty="0"/>
              <a:t>"</a:t>
            </a:r>
            <a:r>
              <a:rPr lang="zh-CN" altLang="en-US" sz="1000" dirty="0"/>
              <a:t>和</a:t>
            </a:r>
            <a:r>
              <a:rPr lang="en-US" altLang="zh-CN" sz="1000" dirty="0"/>
              <a:t>"</a:t>
            </a:r>
            <a:r>
              <a:rPr lang="zh-CN" altLang="en-US" sz="1000" dirty="0"/>
              <a:t>感冒</a:t>
            </a:r>
            <a:r>
              <a:rPr lang="en-US" altLang="zh-CN" sz="1000" dirty="0"/>
              <a:t>"</a:t>
            </a:r>
            <a:r>
              <a:rPr lang="zh-CN" altLang="en-US" sz="1000" dirty="0"/>
              <a:t>距离拉近，和</a:t>
            </a:r>
            <a:r>
              <a:rPr lang="en-US" altLang="zh-CN" sz="1000" dirty="0"/>
              <a:t>"</a:t>
            </a:r>
            <a:r>
              <a:rPr lang="zh-CN" altLang="en-US" sz="1000" dirty="0"/>
              <a:t>骨折</a:t>
            </a:r>
            <a:r>
              <a:rPr lang="en-US" altLang="zh-CN" sz="1000" dirty="0"/>
              <a:t>"</a:t>
            </a:r>
            <a:r>
              <a:rPr lang="zh-CN" altLang="en-US" sz="1000" dirty="0"/>
              <a:t>距离推远</a:t>
            </a:r>
            <a:endParaRPr lang="zh-CN" altLang="en-US" sz="1000" dirty="0"/>
          </a:p>
          <a:p>
            <a:r>
              <a:rPr lang="zh-CN" altLang="en-US" sz="1000" dirty="0"/>
              <a:t>无需人工标注：系统自动知道哪些是正样本（对角线），哪些是负样本（非对角线）</a:t>
            </a:r>
            <a:endParaRPr lang="zh-CN" altLang="en-US" sz="1000" dirty="0"/>
          </a:p>
          <a:p>
            <a:r>
              <a:rPr lang="zh-CN" altLang="en-US" sz="1000" dirty="0"/>
              <a:t>温度参数控制难度：</a:t>
            </a:r>
            <a:r>
              <a:rPr lang="en-US" altLang="zh-CN" sz="1000" dirty="0"/>
              <a:t>0.05</a:t>
            </a:r>
            <a:r>
              <a:rPr lang="zh-CN" altLang="en-US" sz="1000" dirty="0"/>
              <a:t>让模型更关注困难样本（相似但不对的疾病）</a:t>
            </a:r>
            <a:endParaRPr lang="zh-CN" altLang="en-US" sz="1000" dirty="0"/>
          </a:p>
        </p:txBody>
      </p:sp>
      <p:pic>
        <p:nvPicPr>
          <p:cNvPr id="12" name="图片 11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5" y="3056778"/>
            <a:ext cx="4864943" cy="119035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5695" y="4282688"/>
            <a:ext cx="43588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BERT</a:t>
            </a:r>
            <a:r>
              <a:rPr lang="zh-CN" altLang="en-US" sz="1000" dirty="0"/>
              <a:t>语义（</a:t>
            </a:r>
            <a:r>
              <a:rPr lang="en-US" altLang="zh-CN" sz="1000" dirty="0"/>
              <a:t>70%</a:t>
            </a:r>
            <a:r>
              <a:rPr lang="zh-CN" altLang="en-US" sz="1000" dirty="0"/>
              <a:t>）：理解同义词，</a:t>
            </a:r>
            <a:r>
              <a:rPr lang="en-US" altLang="zh-CN" sz="1000" dirty="0"/>
              <a:t>"</a:t>
            </a:r>
            <a:r>
              <a:rPr lang="zh-CN" altLang="en-US" sz="1000" dirty="0"/>
              <a:t>头疼</a:t>
            </a:r>
            <a:r>
              <a:rPr lang="en-US" altLang="zh-CN" sz="1000" dirty="0"/>
              <a:t>"="</a:t>
            </a:r>
            <a:r>
              <a:rPr lang="zh-CN" altLang="en-US" sz="1000" dirty="0"/>
              <a:t>头痛</a:t>
            </a:r>
            <a:r>
              <a:rPr lang="en-US" altLang="zh-CN" sz="1000" dirty="0"/>
              <a:t>"</a:t>
            </a:r>
            <a:r>
              <a:rPr lang="zh-CN" altLang="en-US" sz="1000" dirty="0"/>
              <a:t>，</a:t>
            </a:r>
            <a:r>
              <a:rPr lang="en-US" altLang="zh-CN" sz="1000" dirty="0"/>
              <a:t>"</a:t>
            </a:r>
            <a:r>
              <a:rPr lang="zh-CN" altLang="en-US" sz="1000" dirty="0"/>
              <a:t>发烧</a:t>
            </a:r>
            <a:r>
              <a:rPr lang="en-US" altLang="zh-CN" sz="1000" dirty="0"/>
              <a:t>"="</a:t>
            </a:r>
            <a:r>
              <a:rPr lang="zh-CN" altLang="en-US" sz="1000" dirty="0"/>
              <a:t>发热</a:t>
            </a:r>
            <a:r>
              <a:rPr lang="en-US" altLang="zh-CN" sz="1000" dirty="0"/>
              <a:t>"</a:t>
            </a:r>
            <a:endParaRPr lang="en-US" altLang="zh-CN" sz="1000" dirty="0"/>
          </a:p>
          <a:p>
            <a:r>
              <a:rPr lang="en-US" altLang="zh-CN" sz="1000" dirty="0"/>
              <a:t>IDF</a:t>
            </a:r>
            <a:r>
              <a:rPr lang="zh-CN" altLang="en-US" sz="1000" dirty="0"/>
              <a:t>精确（</a:t>
            </a:r>
            <a:r>
              <a:rPr lang="en-US" altLang="zh-CN" sz="1000" dirty="0"/>
              <a:t>30%</a:t>
            </a:r>
            <a:r>
              <a:rPr lang="zh-CN" altLang="en-US" sz="1000" dirty="0"/>
              <a:t>）：确保真的匹配关键词，</a:t>
            </a:r>
            <a:r>
              <a:rPr lang="en-US" altLang="zh-CN" sz="1000" dirty="0"/>
              <a:t>"</a:t>
            </a:r>
            <a:r>
              <a:rPr lang="zh-CN" altLang="en-US" sz="1000" dirty="0"/>
              <a:t>牙龈出血</a:t>
            </a:r>
            <a:r>
              <a:rPr lang="en-US" altLang="zh-CN" sz="1000" dirty="0"/>
              <a:t>"</a:t>
            </a:r>
            <a:r>
              <a:rPr lang="zh-CN" altLang="en-US" sz="1000" dirty="0"/>
              <a:t>这种罕见词权重高</a:t>
            </a:r>
            <a:endParaRPr lang="zh-CN" altLang="en-US" sz="1000" dirty="0"/>
          </a:p>
          <a:p>
            <a:r>
              <a:rPr lang="zh-CN" altLang="en-US" sz="1000" dirty="0"/>
              <a:t>互补优势：既能理解语义，又不会召回不相关结果</a:t>
            </a:r>
            <a:endParaRPr lang="zh-CN" altLang="en-US" sz="1000" dirty="0"/>
          </a:p>
        </p:txBody>
      </p:sp>
      <p:pic>
        <p:nvPicPr>
          <p:cNvPr id="16" name="图片 15" descr="文本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638" y="1488169"/>
            <a:ext cx="3336306" cy="101356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281081" y="1400093"/>
            <a:ext cx="26770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预热阶段（</a:t>
            </a:r>
            <a:r>
              <a:rPr lang="en-US" altLang="zh-CN" sz="1000" dirty="0"/>
              <a:t>0→2e-5</a:t>
            </a:r>
            <a:r>
              <a:rPr lang="zh-CN" altLang="en-US" sz="1000" dirty="0"/>
              <a:t>）：刚开始参数随机，学习率太大会</a:t>
            </a:r>
            <a:r>
              <a:rPr lang="en-US" altLang="zh-CN" sz="1000" dirty="0"/>
              <a:t>"</a:t>
            </a:r>
            <a:r>
              <a:rPr lang="zh-CN" altLang="en-US" sz="1000" dirty="0"/>
              <a:t>乱跳</a:t>
            </a:r>
            <a:r>
              <a:rPr lang="en-US" altLang="zh-CN" sz="1000" dirty="0"/>
              <a:t>"</a:t>
            </a:r>
            <a:r>
              <a:rPr lang="zh-CN" altLang="en-US" sz="1000" dirty="0"/>
              <a:t>，缓慢启动</a:t>
            </a:r>
            <a:endParaRPr lang="zh-CN" altLang="en-US" sz="1000" dirty="0"/>
          </a:p>
          <a:p>
            <a:r>
              <a:rPr lang="zh-CN" altLang="en-US" sz="1000" dirty="0"/>
              <a:t>衰减阶段（</a:t>
            </a:r>
            <a:r>
              <a:rPr lang="en-US" altLang="zh-CN" sz="1000" dirty="0"/>
              <a:t>2e-5→0</a:t>
            </a:r>
            <a:r>
              <a:rPr lang="zh-CN" altLang="en-US" sz="1000" dirty="0"/>
              <a:t>）：后期接近最优解，大步伐会震荡，小步精调</a:t>
            </a:r>
            <a:endParaRPr lang="zh-CN" altLang="en-US" sz="1000" dirty="0"/>
          </a:p>
          <a:p>
            <a:r>
              <a:rPr lang="zh-CN" altLang="en-US" sz="1000" dirty="0"/>
              <a:t>防止不收敛：没有这个机制，训练可能失败或效果差</a:t>
            </a:r>
            <a:endParaRPr lang="zh-CN" altLang="en-US" sz="1000" dirty="0"/>
          </a:p>
        </p:txBody>
      </p:sp>
      <p:pic>
        <p:nvPicPr>
          <p:cNvPr id="20" name="图片 19" descr="图片包含 文本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533" y="2678769"/>
            <a:ext cx="4790676" cy="721986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439533" y="3503375"/>
            <a:ext cx="60980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防止梯度爆炸：对比学习中某些样本可能产生超大梯度（如</a:t>
            </a:r>
            <a:r>
              <a:rPr lang="en-US" altLang="zh-CN" sz="1000" dirty="0"/>
              <a:t>100</a:t>
            </a:r>
            <a:r>
              <a:rPr lang="zh-CN" altLang="en-US" sz="1000" dirty="0"/>
              <a:t>倍）</a:t>
            </a:r>
            <a:endParaRPr lang="zh-CN" altLang="en-US" sz="1000" dirty="0"/>
          </a:p>
          <a:p>
            <a:r>
              <a:rPr lang="zh-CN" altLang="en-US" sz="1000" dirty="0"/>
              <a:t>等比例缩放：如果梯度范数</a:t>
            </a:r>
            <a:r>
              <a:rPr lang="en-US" altLang="zh-CN" sz="1000" dirty="0"/>
              <a:t>&gt;1.0</a:t>
            </a:r>
            <a:r>
              <a:rPr lang="zh-CN" altLang="en-US" sz="1000" dirty="0"/>
              <a:t>，就按比例缩小（如</a:t>
            </a:r>
            <a:r>
              <a:rPr lang="en-US" altLang="zh-CN" sz="1000" dirty="0"/>
              <a:t>100→1</a:t>
            </a:r>
            <a:r>
              <a:rPr lang="zh-CN" altLang="en-US" sz="1000" dirty="0"/>
              <a:t>）</a:t>
            </a:r>
            <a:endParaRPr lang="zh-CN" altLang="en-US" sz="1000" dirty="0"/>
          </a:p>
          <a:p>
            <a:r>
              <a:rPr lang="zh-CN" altLang="en-US" sz="1000" dirty="0"/>
              <a:t>保证训练稳定：避免参数更新过猛导致模型崩溃</a:t>
            </a:r>
            <a:endParaRPr lang="zh-CN" altLang="en-US" sz="1000" dirty="0"/>
          </a:p>
        </p:txBody>
      </p:sp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生理健康</a:t>
            </a:r>
            <a:r>
              <a:rPr lang="en-US" altLang="zh-CN"/>
              <a:t>--</a:t>
            </a:r>
            <a:r>
              <a:rPr lang="zh-CN" altLang="en-US"/>
              <a:t>健康指标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4980940" cy="388112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90" y="811530"/>
            <a:ext cx="6418580" cy="4463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9110" y="1685925"/>
            <a:ext cx="2914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通具体的指标量化健康状况，只要采集图中的</a:t>
            </a:r>
            <a:r>
              <a:rPr lang="zh-CN" altLang="en-US"/>
              <a:t>一些。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源项目解析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生理健康</a:t>
            </a:r>
            <a:r>
              <a:rPr lang="en-US" altLang="zh-CN"/>
              <a:t>--</a:t>
            </a:r>
            <a:r>
              <a:rPr lang="zh-CN" altLang="en-US"/>
              <a:t>指标</a:t>
            </a:r>
            <a:r>
              <a:rPr lang="zh-CN" altLang="en-US"/>
              <a:t>监测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4980940" cy="388112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8940" y="1804670"/>
            <a:ext cx="3917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运作流程：</a:t>
            </a:r>
            <a:endParaRPr lang="zh-CN" altLang="en-US"/>
          </a:p>
          <a:p>
            <a:r>
              <a:rPr lang="zh-CN" altLang="en-US"/>
              <a:t>用户提交数据</a:t>
            </a:r>
            <a:r>
              <a:rPr lang="en-US" altLang="zh-CN"/>
              <a:t>--&gt;</a:t>
            </a:r>
            <a:endParaRPr lang="en-US" altLang="zh-CN"/>
          </a:p>
          <a:p>
            <a:r>
              <a:rPr lang="zh-CN" altLang="en-US"/>
              <a:t>存储数据</a:t>
            </a:r>
            <a:r>
              <a:rPr lang="en-US" altLang="zh-CN"/>
              <a:t>+</a:t>
            </a:r>
            <a:r>
              <a:rPr lang="zh-CN" altLang="en-US"/>
              <a:t>计算</a:t>
            </a:r>
            <a:r>
              <a:rPr lang="en-US" altLang="zh-CN"/>
              <a:t>BMI --&gt;</a:t>
            </a:r>
            <a:endParaRPr lang="en-US" altLang="zh-CN"/>
          </a:p>
          <a:p>
            <a:r>
              <a:rPr lang="zh-CN" altLang="en-US"/>
              <a:t>风险评估</a:t>
            </a:r>
            <a:r>
              <a:rPr lang="en-US" altLang="zh-CN"/>
              <a:t>+</a:t>
            </a:r>
            <a:r>
              <a:rPr lang="zh-CN" altLang="en-US"/>
              <a:t>预警规则检查</a:t>
            </a:r>
            <a:r>
              <a:rPr lang="en-US" altLang="zh-CN"/>
              <a:t>--&gt;</a:t>
            </a:r>
            <a:endParaRPr lang="en-US" altLang="zh-CN"/>
          </a:p>
          <a:p>
            <a:r>
              <a:rPr lang="zh-CN" altLang="en-US"/>
              <a:t>输出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410" y="0"/>
            <a:ext cx="5319395" cy="3051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3149600"/>
            <a:ext cx="8775700" cy="36309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生理健康</a:t>
            </a:r>
            <a:r>
              <a:rPr lang="en-US" altLang="zh-CN"/>
              <a:t>--</a:t>
            </a:r>
            <a:r>
              <a:rPr lang="zh-CN" altLang="en-US"/>
              <a:t>健康指标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4980940" cy="388112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1955" y="1804670"/>
            <a:ext cx="3917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风险评估</a:t>
            </a:r>
            <a:r>
              <a:rPr lang="en-US" altLang="zh-CN"/>
              <a:t>+</a:t>
            </a:r>
            <a:r>
              <a:rPr lang="zh-CN" altLang="en-US"/>
              <a:t>预警规则检查：</a:t>
            </a:r>
            <a:endParaRPr lang="zh-CN" altLang="en-US"/>
          </a:p>
          <a:p>
            <a:r>
              <a:rPr lang="zh-CN" altLang="en-US"/>
              <a:t>比对设定的期望数值</a:t>
            </a:r>
            <a:endParaRPr lang="zh-CN" altLang="en-US"/>
          </a:p>
          <a:p>
            <a:r>
              <a:rPr lang="zh-CN" altLang="en-US"/>
              <a:t>给数据贴上标签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" y="2821940"/>
            <a:ext cx="4617085" cy="1213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4262120"/>
            <a:ext cx="12192000" cy="119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生理健康</a:t>
            </a:r>
            <a:r>
              <a:rPr lang="en-US" altLang="zh-CN"/>
              <a:t>--</a:t>
            </a:r>
            <a:r>
              <a:rPr lang="zh-CN" altLang="en-US"/>
              <a:t>健康指标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4980940" cy="388112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1955" y="1804670"/>
            <a:ext cx="391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个性化推荐</a:t>
            </a:r>
            <a:r>
              <a:rPr lang="en-US" altLang="zh-CN"/>
              <a:t>+</a:t>
            </a:r>
            <a:r>
              <a:rPr lang="zh-CN" altLang="en-US"/>
              <a:t>健康画像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020" y="222885"/>
            <a:ext cx="5918200" cy="3113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185" y="3607435"/>
            <a:ext cx="5563870" cy="28765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600" y="2353945"/>
            <a:ext cx="33267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根据用户的各指标比对结果为用户贴标签。</a:t>
            </a:r>
            <a:endParaRPr lang="zh-CN" altLang="en-US"/>
          </a:p>
          <a:p>
            <a:r>
              <a:rPr lang="zh-CN" altLang="en-US"/>
              <a:t>根据各异常指标来推荐相关的知识。如果无异常则展示</a:t>
            </a:r>
            <a:r>
              <a:rPr lang="en-US" altLang="zh-CN"/>
              <a:t>3</a:t>
            </a:r>
            <a:r>
              <a:rPr lang="zh-CN" altLang="en-US"/>
              <a:t>条通常知识。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生理健康</a:t>
            </a:r>
            <a:r>
              <a:rPr lang="en-US" altLang="zh-CN"/>
              <a:t>--</a:t>
            </a:r>
            <a:r>
              <a:rPr lang="zh-CN" altLang="en-US"/>
              <a:t>风险评估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4980940" cy="388112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1955" y="1804670"/>
            <a:ext cx="3917950" cy="1838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运作流程：</a:t>
            </a:r>
            <a:endParaRPr lang="zh-CN" altLang="en-US"/>
          </a:p>
          <a:p>
            <a:r>
              <a:rPr lang="zh-CN" altLang="en-US"/>
              <a:t>用户健康数据</a:t>
            </a:r>
            <a:r>
              <a:rPr lang="en-US" altLang="zh-CN"/>
              <a:t>--&gt;</a:t>
            </a:r>
            <a:endParaRPr lang="en-US" altLang="zh-CN"/>
          </a:p>
          <a:p>
            <a:r>
              <a:rPr lang="zh-CN" altLang="en-US"/>
              <a:t>计算疾病的风险评分</a:t>
            </a:r>
            <a:r>
              <a:rPr lang="en-US" altLang="zh-CN"/>
              <a:t>--&gt;</a:t>
            </a:r>
            <a:endParaRPr lang="en-US" altLang="zh-CN"/>
          </a:p>
          <a:p>
            <a:r>
              <a:rPr lang="zh-CN" altLang="en-US"/>
              <a:t>生成风险等级</a:t>
            </a:r>
            <a:r>
              <a:rPr lang="en-US" altLang="zh-CN"/>
              <a:t>+</a:t>
            </a:r>
            <a:r>
              <a:rPr lang="zh-CN" altLang="en-US"/>
              <a:t>核心风险因素</a:t>
            </a:r>
            <a:r>
              <a:rPr lang="en-US" altLang="zh-CN"/>
              <a:t>--&gt;</a:t>
            </a:r>
            <a:endParaRPr lang="en-US" altLang="zh-CN"/>
          </a:p>
          <a:p>
            <a:r>
              <a:rPr lang="zh-CN" altLang="en-US"/>
              <a:t>预测未来六个月的风险趋势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90" y="236220"/>
            <a:ext cx="4879975" cy="350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765" y="4186555"/>
            <a:ext cx="7281545" cy="24333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p>
            <a:r>
              <a:rPr lang="zh-CN" altLang="en-US"/>
              <a:t>风险评估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62585" y="1344295"/>
            <a:ext cx="4980940" cy="388112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5935" y="1543685"/>
            <a:ext cx="3470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疾病风险评估的规则化评分</a:t>
            </a:r>
            <a:endParaRPr lang="zh-CN" altLang="en-US"/>
          </a:p>
          <a:p>
            <a:pPr indent="457200"/>
            <a:r>
              <a:rPr lang="zh-CN" altLang="en-US"/>
              <a:t>根据总分划分风险等级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865" y="266700"/>
            <a:ext cx="4879975" cy="3504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85" y="2516505"/>
            <a:ext cx="5420360" cy="22104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p>
            <a:r>
              <a:rPr lang="zh-CN" altLang="en-US"/>
              <a:t>风险评估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62585" y="1344295"/>
            <a:ext cx="4980940" cy="388112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2585" y="1269365"/>
            <a:ext cx="5248275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风险趋势预测的数学模型</a:t>
            </a:r>
            <a:endParaRPr lang="zh-CN" altLang="en-US"/>
          </a:p>
          <a:p>
            <a:endParaRPr lang="zh-CN" altLang="en-US"/>
          </a:p>
          <a:p>
            <a:r>
              <a:rPr lang="zh-CN" altLang="en-US" sz="1400"/>
              <a:t>（</a:t>
            </a:r>
            <a:r>
              <a:rPr lang="en-US" altLang="zh-CN" sz="1400"/>
              <a:t>1</a:t>
            </a:r>
            <a:r>
              <a:rPr lang="zh-CN" altLang="en-US" sz="1400"/>
              <a:t>）基础参数确定：获取用户当前的风险分数和等级，根据等级确定基础改进率（高风险</a:t>
            </a:r>
            <a:r>
              <a:rPr lang="en-US" altLang="zh-CN" sz="1400"/>
              <a:t> 0.08</a:t>
            </a:r>
            <a:r>
              <a:rPr lang="zh-CN" altLang="en-US" sz="1400"/>
              <a:t>、中风险</a:t>
            </a:r>
            <a:r>
              <a:rPr lang="en-US" altLang="zh-CN" sz="1400"/>
              <a:t> 0.05</a:t>
            </a:r>
            <a:r>
              <a:rPr lang="zh-CN" altLang="en-US" sz="1400"/>
              <a:t>、低风险</a:t>
            </a:r>
            <a:r>
              <a:rPr lang="en-US" altLang="zh-CN" sz="1400"/>
              <a:t> 0.02</a:t>
            </a:r>
            <a:r>
              <a:rPr lang="zh-CN" altLang="en-US" sz="1400"/>
              <a:t>）。</a:t>
            </a:r>
            <a:endParaRPr lang="zh-CN" altLang="en-US" sz="1400"/>
          </a:p>
          <a:p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）逐月趋势计算：</a:t>
            </a:r>
            <a:endParaRPr lang="zh-CN" altLang="en-US" sz="1400"/>
          </a:p>
          <a:p>
            <a:r>
              <a:rPr lang="zh-CN" altLang="en-US" sz="1400"/>
              <a:t>改进率衰减：</a:t>
            </a:r>
            <a:r>
              <a:rPr lang="en-US" altLang="zh-CN" sz="1400"/>
              <a:t>improvement = </a:t>
            </a:r>
            <a:r>
              <a:rPr lang="zh-CN" altLang="en-US" sz="1400"/>
              <a:t>基础改进率</a:t>
            </a:r>
            <a:r>
              <a:rPr lang="en-US" altLang="zh-CN" sz="1400"/>
              <a:t> </a:t>
            </a:r>
            <a:r>
              <a:rPr lang="en-US" altLang="en-US" sz="1400"/>
              <a:t>×</a:t>
            </a:r>
            <a:r>
              <a:rPr lang="en-US" altLang="zh-CN" sz="1400"/>
              <a:t> </a:t>
            </a:r>
            <a:r>
              <a:rPr lang="zh-CN" altLang="en-US" sz="1400"/>
              <a:t>月份数</a:t>
            </a:r>
            <a:r>
              <a:rPr lang="en-US" altLang="zh-CN" sz="1400"/>
              <a:t> </a:t>
            </a:r>
            <a:r>
              <a:rPr lang="en-US" altLang="en-US" sz="1400"/>
              <a:t>×</a:t>
            </a:r>
            <a:r>
              <a:rPr lang="en-US" altLang="zh-CN" sz="1400"/>
              <a:t> (1 - 0.1</a:t>
            </a:r>
            <a:r>
              <a:rPr lang="en-US" altLang="en-US" sz="1400"/>
              <a:t>×</a:t>
            </a:r>
            <a:r>
              <a:rPr lang="zh-CN" altLang="en-US" sz="1400"/>
              <a:t>月份数</a:t>
            </a:r>
            <a:r>
              <a:rPr lang="en-US" altLang="zh-CN" sz="1400"/>
              <a:t>)</a:t>
            </a:r>
            <a:r>
              <a:rPr lang="zh-CN" altLang="en-US" sz="1400"/>
              <a:t>（月份越往后，改进速度越慢，符合实际健康改善规律）；随机波动：添加</a:t>
            </a:r>
            <a:r>
              <a:rPr lang="en-US" altLang="en-US" sz="1400"/>
              <a:t>±</a:t>
            </a:r>
            <a:r>
              <a:rPr lang="en-US" altLang="zh-CN" sz="1400"/>
              <a:t>2%</a:t>
            </a:r>
            <a:r>
              <a:rPr lang="zh-CN" altLang="en-US" sz="1400"/>
              <a:t>的随机值（模拟健康指标的自然波动）；</a:t>
            </a:r>
            <a:endParaRPr lang="zh-CN" altLang="en-US" sz="1400"/>
          </a:p>
          <a:p>
            <a:r>
              <a:rPr lang="zh-CN" altLang="en-US" sz="1400"/>
              <a:t>预测分数：预测分数</a:t>
            </a:r>
            <a:r>
              <a:rPr lang="en-US" altLang="zh-CN" sz="1400"/>
              <a:t> = </a:t>
            </a:r>
            <a:r>
              <a:rPr lang="zh-CN" altLang="en-US" sz="1400"/>
              <a:t>当前分数</a:t>
            </a:r>
            <a:r>
              <a:rPr lang="en-US" altLang="zh-CN" sz="1400"/>
              <a:t> </a:t>
            </a:r>
            <a:r>
              <a:rPr lang="en-US" altLang="en-US" sz="1400"/>
              <a:t>×</a:t>
            </a:r>
            <a:r>
              <a:rPr lang="en-US" altLang="zh-CN" sz="1400"/>
              <a:t> (1 - </a:t>
            </a:r>
            <a:r>
              <a:rPr lang="zh-CN" altLang="en-US" sz="1400"/>
              <a:t>改进率</a:t>
            </a:r>
            <a:r>
              <a:rPr lang="en-US" altLang="zh-CN" sz="1400"/>
              <a:t> + </a:t>
            </a:r>
            <a:r>
              <a:rPr lang="zh-CN" altLang="en-US" sz="1400"/>
              <a:t>随机波动</a:t>
            </a:r>
            <a:r>
              <a:rPr lang="en-US" altLang="zh-CN" sz="1400"/>
              <a:t>)</a:t>
            </a:r>
            <a:r>
              <a:rPr lang="zh-CN" altLang="en-US" sz="1400"/>
              <a:t>（最低不低于</a:t>
            </a:r>
            <a:r>
              <a:rPr lang="en-US" altLang="zh-CN" sz="1400"/>
              <a:t> 10 </a:t>
            </a:r>
            <a:r>
              <a:rPr lang="zh-CN" altLang="en-US" sz="1400"/>
              <a:t>分）。</a:t>
            </a:r>
            <a:endParaRPr lang="zh-CN" altLang="en-US" sz="1400"/>
          </a:p>
          <a:p>
            <a:r>
              <a:rPr lang="zh-CN" altLang="en-US" sz="1400"/>
              <a:t>（</a:t>
            </a:r>
            <a:r>
              <a:rPr lang="en-US" altLang="zh-CN" sz="1400"/>
              <a:t>3</a:t>
            </a:r>
            <a:r>
              <a:rPr lang="zh-CN" altLang="en-US" sz="1400"/>
              <a:t>）置信区间计算：根据风险等级确定置信比例（高风险</a:t>
            </a:r>
            <a:r>
              <a:rPr lang="en-US" altLang="zh-CN" sz="1400"/>
              <a:t> 15%</a:t>
            </a:r>
            <a:r>
              <a:rPr lang="zh-CN" altLang="en-US" sz="1400"/>
              <a:t>、中风险</a:t>
            </a:r>
            <a:r>
              <a:rPr lang="en-US" altLang="zh-CN" sz="1400"/>
              <a:t> 10%</a:t>
            </a:r>
            <a:r>
              <a:rPr lang="zh-CN" altLang="en-US" sz="1400"/>
              <a:t>、低风险</a:t>
            </a:r>
            <a:r>
              <a:rPr lang="en-US" altLang="zh-CN" sz="1400"/>
              <a:t> 5%</a:t>
            </a:r>
            <a:r>
              <a:rPr lang="zh-CN" altLang="en-US" sz="1400"/>
              <a:t>），计算置信上下限：</a:t>
            </a:r>
            <a:endParaRPr lang="zh-CN" altLang="en-US" sz="1400"/>
          </a:p>
          <a:p>
            <a:r>
              <a:rPr lang="zh-CN" altLang="en-US" sz="1400"/>
              <a:t>置信下限</a:t>
            </a:r>
            <a:r>
              <a:rPr lang="en-US" altLang="zh-CN" sz="1400"/>
              <a:t> = </a:t>
            </a:r>
            <a:r>
              <a:rPr lang="zh-CN" altLang="en-US" sz="1400"/>
              <a:t>预测分数</a:t>
            </a:r>
            <a:r>
              <a:rPr lang="en-US" altLang="zh-CN" sz="1400"/>
              <a:t> </a:t>
            </a:r>
            <a:r>
              <a:rPr lang="en-US" altLang="en-US" sz="1400"/>
              <a:t>×</a:t>
            </a:r>
            <a:r>
              <a:rPr lang="en-US" altLang="zh-CN" sz="1400"/>
              <a:t> (1 - </a:t>
            </a:r>
            <a:r>
              <a:rPr lang="zh-CN" altLang="en-US" sz="1400"/>
              <a:t>置信比例</a:t>
            </a:r>
            <a:r>
              <a:rPr lang="en-US" altLang="zh-CN" sz="1400"/>
              <a:t>)</a:t>
            </a:r>
            <a:r>
              <a:rPr lang="zh-CN" altLang="en-US" sz="1400"/>
              <a:t>；</a:t>
            </a:r>
            <a:endParaRPr lang="zh-CN" altLang="en-US" sz="1400"/>
          </a:p>
          <a:p>
            <a:r>
              <a:rPr lang="zh-CN" altLang="en-US" sz="1400"/>
              <a:t>置信上限</a:t>
            </a:r>
            <a:r>
              <a:rPr lang="en-US" altLang="zh-CN" sz="1400"/>
              <a:t> = </a:t>
            </a:r>
            <a:r>
              <a:rPr lang="zh-CN" altLang="en-US" sz="1400"/>
              <a:t>预测分数</a:t>
            </a:r>
            <a:r>
              <a:rPr lang="en-US" altLang="zh-CN" sz="1400"/>
              <a:t> </a:t>
            </a:r>
            <a:r>
              <a:rPr lang="en-US" altLang="en-US" sz="1400"/>
              <a:t>×</a:t>
            </a:r>
            <a:r>
              <a:rPr lang="en-US" altLang="zh-CN" sz="1400"/>
              <a:t> (1 + </a:t>
            </a:r>
            <a:r>
              <a:rPr lang="zh-CN" altLang="en-US" sz="1400"/>
              <a:t>置信比例</a:t>
            </a:r>
            <a:r>
              <a:rPr lang="en-US" altLang="zh-CN" sz="1400"/>
              <a:t>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635" y="114300"/>
            <a:ext cx="4879975" cy="350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960" y="4121150"/>
            <a:ext cx="7772400" cy="971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p>
            <a:r>
              <a:rPr lang="zh-CN" altLang="en-US"/>
              <a:t>风险评估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62585" y="1344295"/>
            <a:ext cx="4980940" cy="388112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2585" y="1269365"/>
            <a:ext cx="5248275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风险因素的加权合并与排序</a:t>
            </a:r>
            <a:endParaRPr lang="zh-CN" altLang="en-US"/>
          </a:p>
          <a:p>
            <a:r>
              <a:rPr lang="zh-CN" altLang="en-US" sz="1400"/>
              <a:t>（</a:t>
            </a:r>
            <a:r>
              <a:rPr lang="en-US" altLang="zh-CN" sz="1400"/>
              <a:t>1</a:t>
            </a:r>
            <a:r>
              <a:rPr lang="zh-CN" altLang="en-US" sz="1400"/>
              <a:t>）获取多个评估结果：读取用户最近</a:t>
            </a:r>
            <a:r>
              <a:rPr lang="en-US" altLang="zh-CN" sz="1400"/>
              <a:t> 3 </a:t>
            </a:r>
            <a:r>
              <a:rPr lang="zh-CN" altLang="en-US" sz="1400"/>
              <a:t>次的风险评估数据。</a:t>
            </a:r>
            <a:endParaRPr lang="zh-CN" altLang="en-US" sz="1400"/>
          </a:p>
          <a:p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）因素加权合并：对相同风险因素的权重取平均值（如两次评估中</a:t>
            </a:r>
            <a:r>
              <a:rPr lang="en-US" altLang="zh-CN" sz="1400"/>
              <a:t> “</a:t>
            </a:r>
            <a:r>
              <a:rPr lang="zh-CN" altLang="en-US" sz="1400"/>
              <a:t>收缩压</a:t>
            </a:r>
            <a:r>
              <a:rPr lang="en-US" altLang="zh-CN" sz="1400"/>
              <a:t>” </a:t>
            </a:r>
            <a:r>
              <a:rPr lang="zh-CN" altLang="en-US" sz="1400"/>
              <a:t>权重分别为</a:t>
            </a:r>
            <a:r>
              <a:rPr lang="en-US" altLang="zh-CN" sz="1400"/>
              <a:t> 0.3 </a:t>
            </a:r>
            <a:r>
              <a:rPr lang="zh-CN" altLang="en-US" sz="1400"/>
              <a:t>和</a:t>
            </a:r>
            <a:r>
              <a:rPr lang="en-US" altLang="zh-CN" sz="1400"/>
              <a:t> 0.2</a:t>
            </a:r>
            <a:r>
              <a:rPr lang="zh-CN" altLang="en-US" sz="1400"/>
              <a:t>，合并后为</a:t>
            </a:r>
            <a:r>
              <a:rPr lang="en-US" altLang="zh-CN" sz="1400"/>
              <a:t> 0.25</a:t>
            </a:r>
            <a:r>
              <a:rPr lang="zh-CN" altLang="en-US" sz="1400"/>
              <a:t>）。</a:t>
            </a:r>
            <a:endParaRPr lang="zh-CN" altLang="en-US" sz="1400"/>
          </a:p>
          <a:p>
            <a:r>
              <a:rPr lang="zh-CN" altLang="en-US" sz="1400"/>
              <a:t>（</a:t>
            </a:r>
            <a:r>
              <a:rPr lang="en-US" altLang="zh-CN" sz="1400"/>
              <a:t>3</a:t>
            </a:r>
            <a:r>
              <a:rPr lang="zh-CN" altLang="en-US" sz="1400"/>
              <a:t>）排序与截断：按权重从高到低排序，取前</a:t>
            </a:r>
            <a:r>
              <a:rPr lang="en-US" altLang="zh-CN" sz="1400"/>
              <a:t> 5 </a:t>
            </a:r>
            <a:r>
              <a:rPr lang="zh-CN" altLang="en-US" sz="1400"/>
              <a:t>个因素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60" y="4041140"/>
            <a:ext cx="7334250" cy="1400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405" y="995680"/>
            <a:ext cx="7281545" cy="24333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生理健康</a:t>
            </a:r>
            <a:r>
              <a:rPr lang="en-US" altLang="zh-CN"/>
              <a:t>--</a:t>
            </a:r>
            <a:r>
              <a:rPr lang="zh-CN" altLang="en-US"/>
              <a:t>健康文章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4980940" cy="388112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8940" y="1804670"/>
            <a:ext cx="391795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用户健康关注点提取</a:t>
            </a:r>
            <a:endParaRPr lang="zh-CN" altLang="en-US"/>
          </a:p>
          <a:p>
            <a:r>
              <a:rPr lang="zh-CN" altLang="en-US" sz="1400"/>
              <a:t>（</a:t>
            </a:r>
            <a:r>
              <a:rPr lang="en-US" altLang="zh-CN" sz="1400"/>
              <a:t>1</a:t>
            </a:r>
            <a:r>
              <a:rPr lang="zh-CN" altLang="en-US" sz="1400"/>
              <a:t>）从风险评估提取：若用户有中</a:t>
            </a:r>
            <a:r>
              <a:rPr lang="en-US" altLang="zh-CN" sz="1400"/>
              <a:t> / </a:t>
            </a:r>
            <a:r>
              <a:rPr lang="zh-CN" altLang="en-US" sz="1400"/>
              <a:t>高风险的疾病（高血压</a:t>
            </a:r>
            <a:r>
              <a:rPr lang="en-US" altLang="en-US" sz="1400"/>
              <a:t>→</a:t>
            </a:r>
            <a:r>
              <a:rPr lang="en-US" altLang="zh-CN" sz="1400"/>
              <a:t>blood_pressure/cardiovascular</a:t>
            </a:r>
            <a:r>
              <a:rPr lang="zh-CN" altLang="en-US" sz="1400"/>
              <a:t>；睡眠呼吸暂停</a:t>
            </a:r>
            <a:r>
              <a:rPr lang="en-US" altLang="en-US" sz="1400"/>
              <a:t>→</a:t>
            </a:r>
            <a:r>
              <a:rPr lang="en-US" altLang="zh-CN" sz="1400"/>
              <a:t>sleep/respiratory</a:t>
            </a:r>
            <a:r>
              <a:rPr lang="zh-CN" altLang="en-US" sz="1400"/>
              <a:t>；代谢综合征</a:t>
            </a:r>
            <a:r>
              <a:rPr lang="en-US" altLang="en-US" sz="1400"/>
              <a:t>→</a:t>
            </a:r>
            <a:r>
              <a:rPr lang="en-US" altLang="zh-CN" sz="1400"/>
              <a:t>metabolism/diabetes</a:t>
            </a:r>
            <a:r>
              <a:rPr lang="zh-CN" altLang="en-US" sz="1400"/>
              <a:t>），则添加对应关注点。</a:t>
            </a:r>
            <a:endParaRPr lang="zh-CN" altLang="en-US" sz="1400"/>
          </a:p>
          <a:p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）从健康指标提取：</a:t>
            </a:r>
            <a:endParaRPr lang="zh-CN" altLang="en-US" sz="1400"/>
          </a:p>
          <a:p>
            <a:r>
              <a:rPr lang="zh-CN" altLang="en-US" sz="1400"/>
              <a:t>血压异常：若</a:t>
            </a:r>
            <a:r>
              <a:rPr lang="en-US" altLang="zh-CN" sz="1400"/>
              <a:t> 50% </a:t>
            </a:r>
            <a:r>
              <a:rPr lang="zh-CN" altLang="en-US" sz="1400"/>
              <a:t>以上的收缩压记录</a:t>
            </a:r>
            <a:r>
              <a:rPr lang="en-US" altLang="zh-CN" sz="1400"/>
              <a:t> &gt; 130 </a:t>
            </a:r>
            <a:r>
              <a:rPr lang="en-US" altLang="en-US" sz="1400"/>
              <a:t>→</a:t>
            </a:r>
            <a:r>
              <a:rPr lang="en-US" altLang="zh-CN" sz="1400"/>
              <a:t> </a:t>
            </a:r>
            <a:r>
              <a:rPr lang="zh-CN" altLang="en-US" sz="1400"/>
              <a:t>添加</a:t>
            </a:r>
            <a:r>
              <a:rPr lang="en-US" altLang="zh-CN" sz="1400"/>
              <a:t>blood_pressure</a:t>
            </a:r>
            <a:r>
              <a:rPr lang="zh-CN" altLang="en-US" sz="1400"/>
              <a:t>；</a:t>
            </a:r>
            <a:endParaRPr lang="zh-CN" altLang="en-US" sz="1400"/>
          </a:p>
          <a:p>
            <a:r>
              <a:rPr lang="zh-CN" altLang="en-US" sz="1400"/>
              <a:t>睡眠不足：若</a:t>
            </a:r>
            <a:r>
              <a:rPr lang="en-US" altLang="zh-CN" sz="1400"/>
              <a:t> 50% </a:t>
            </a:r>
            <a:r>
              <a:rPr lang="zh-CN" altLang="en-US" sz="1400"/>
              <a:t>以上的睡眠时长记录</a:t>
            </a:r>
            <a:r>
              <a:rPr lang="en-US" altLang="zh-CN" sz="1400"/>
              <a:t> &lt; 6.5 </a:t>
            </a:r>
            <a:r>
              <a:rPr lang="zh-CN" altLang="en-US" sz="1400"/>
              <a:t>小时</a:t>
            </a:r>
            <a:r>
              <a:rPr lang="en-US" altLang="zh-CN" sz="1400"/>
              <a:t> </a:t>
            </a:r>
            <a:r>
              <a:rPr lang="en-US" altLang="en-US" sz="1400"/>
              <a:t>→</a:t>
            </a:r>
            <a:r>
              <a:rPr lang="en-US" altLang="zh-CN" sz="1400"/>
              <a:t> </a:t>
            </a:r>
            <a:r>
              <a:rPr lang="zh-CN" altLang="en-US" sz="1400"/>
              <a:t>添加</a:t>
            </a:r>
            <a:r>
              <a:rPr lang="en-US" altLang="zh-CN" sz="1400"/>
              <a:t>sleep</a:t>
            </a:r>
            <a:r>
              <a:rPr lang="zh-CN" altLang="en-US" sz="1400"/>
              <a:t>；</a:t>
            </a:r>
            <a:endParaRPr lang="zh-CN" altLang="en-US" sz="1400"/>
          </a:p>
          <a:p>
            <a:r>
              <a:rPr lang="zh-CN" altLang="en-US" sz="1400"/>
              <a:t>高压力：若</a:t>
            </a:r>
            <a:r>
              <a:rPr lang="en-US" altLang="zh-CN" sz="1400"/>
              <a:t> 50% </a:t>
            </a:r>
            <a:r>
              <a:rPr lang="zh-CN" altLang="en-US" sz="1400"/>
              <a:t>以上的压力值记录</a:t>
            </a:r>
            <a:r>
              <a:rPr lang="en-US" altLang="zh-CN" sz="1400"/>
              <a:t> &gt; 60 </a:t>
            </a:r>
            <a:r>
              <a:rPr lang="en-US" altLang="en-US" sz="1400"/>
              <a:t>→</a:t>
            </a:r>
            <a:r>
              <a:rPr lang="en-US" altLang="zh-CN" sz="1400"/>
              <a:t> </a:t>
            </a:r>
            <a:r>
              <a:rPr lang="zh-CN" altLang="en-US" sz="1400"/>
              <a:t>添加</a:t>
            </a:r>
            <a:r>
              <a:rPr lang="en-US" altLang="zh-CN" sz="1400"/>
              <a:t>stress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55" y="926465"/>
            <a:ext cx="7161530" cy="4047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05" y="4973955"/>
            <a:ext cx="7361555" cy="17595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生理健康</a:t>
            </a:r>
            <a:r>
              <a:rPr lang="en-US" altLang="zh-CN"/>
              <a:t>--</a:t>
            </a:r>
            <a:r>
              <a:rPr lang="zh-CN" altLang="en-US"/>
              <a:t>健康文章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131445" y="1488440"/>
            <a:ext cx="4980940" cy="388112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740" y="1572260"/>
            <a:ext cx="484378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</a:t>
            </a:r>
            <a:r>
              <a:rPr lang="zh-CN" altLang="en-US"/>
              <a:t>文章个性化排序的加权评分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 sz="1400"/>
              <a:t>根据用户的健康关注点对文章进行评分和排序，采用多维度加权求和的评分模型</a:t>
            </a:r>
            <a:endParaRPr lang="zh-CN" altLang="en-US" sz="1400"/>
          </a:p>
          <a:p>
            <a:pPr indent="0" fontAlgn="auto">
              <a:lnSpc>
                <a:spcPct val="150000"/>
              </a:lnSpc>
            </a:pPr>
            <a:r>
              <a:rPr lang="zh-CN" altLang="en-US" sz="1400"/>
              <a:t>已查看惩罚：用户已查看的文章权重乘以</a:t>
            </a:r>
            <a:r>
              <a:rPr lang="en-US" altLang="zh-CN" sz="1400"/>
              <a:t> 0.5</a:t>
            </a:r>
            <a:r>
              <a:rPr lang="zh-CN" altLang="en-US" sz="1400"/>
              <a:t>（降低重复推荐概率），未查看则乘以</a:t>
            </a:r>
            <a:r>
              <a:rPr lang="en-US" altLang="zh-CN" sz="1400"/>
              <a:t> 1.0</a:t>
            </a:r>
            <a:endParaRPr lang="en-US" altLang="zh-CN" sz="1400"/>
          </a:p>
          <a:p>
            <a:pPr indent="0" fontAlgn="auto">
              <a:lnSpc>
                <a:spcPct val="150000"/>
              </a:lnSpc>
            </a:pPr>
            <a:r>
              <a:rPr lang="zh-CN" altLang="en-US" sz="1400"/>
              <a:t>相关性匹配得分：</a:t>
            </a:r>
            <a:endParaRPr lang="zh-CN" altLang="en-US" sz="1400"/>
          </a:p>
          <a:p>
            <a:pPr indent="0" fontAlgn="auto">
              <a:lnSpc>
                <a:spcPct val="150000"/>
              </a:lnSpc>
            </a:pPr>
            <a:r>
              <a:rPr lang="zh-CN" altLang="en-US" sz="1400"/>
              <a:t>向量匹配：累加文章</a:t>
            </a:r>
            <a:r>
              <a:rPr lang="en-US" altLang="zh-CN" sz="1400"/>
              <a:t>relevance_vector</a:t>
            </a:r>
            <a:r>
              <a:rPr lang="zh-CN" altLang="en-US" sz="1400"/>
              <a:t>中与用户关注点匹配的分值（如用户关注</a:t>
            </a:r>
            <a:r>
              <a:rPr lang="en-US" altLang="zh-CN" sz="1400"/>
              <a:t>sleep</a:t>
            </a:r>
            <a:r>
              <a:rPr lang="zh-CN" altLang="en-US" sz="1400"/>
              <a:t>，则取文章</a:t>
            </a:r>
            <a:r>
              <a:rPr lang="en-US" altLang="zh-CN" sz="1400"/>
              <a:t>sleep</a:t>
            </a:r>
            <a:r>
              <a:rPr lang="zh-CN" altLang="en-US" sz="1400"/>
              <a:t>维度的分值）；</a:t>
            </a:r>
            <a:endParaRPr lang="zh-CN" altLang="en-US" sz="1400"/>
          </a:p>
          <a:p>
            <a:pPr indent="0" fontAlgn="auto">
              <a:lnSpc>
                <a:spcPct val="150000"/>
              </a:lnSpc>
            </a:pPr>
            <a:r>
              <a:rPr lang="zh-CN" altLang="en-US" sz="1400"/>
              <a:t>标签匹配：文章标签与用户关注点包含匹配的，每个匹配项加</a:t>
            </a:r>
            <a:r>
              <a:rPr lang="en-US" altLang="zh-CN" sz="1400"/>
              <a:t> 0.3 </a:t>
            </a:r>
            <a:r>
              <a:rPr lang="zh-CN" altLang="en-US" sz="1400"/>
              <a:t>分（增强标签维度的相关性）。</a:t>
            </a:r>
            <a:endParaRPr lang="zh-CN" altLang="en-US" sz="1400"/>
          </a:p>
          <a:p>
            <a:pPr indent="0" fontAlgn="auto">
              <a:lnSpc>
                <a:spcPct val="150000"/>
              </a:lnSpc>
            </a:pPr>
            <a:r>
              <a:rPr lang="zh-CN" altLang="en-US" sz="1400"/>
              <a:t>时间新鲜度得分：文章发布时间越新，得分越高（发布超过</a:t>
            </a:r>
            <a:r>
              <a:rPr lang="en-US" altLang="zh-CN" sz="1400"/>
              <a:t> 14 </a:t>
            </a:r>
            <a:r>
              <a:rPr lang="zh-CN" altLang="en-US" sz="1400"/>
              <a:t>天则得分降至</a:t>
            </a:r>
            <a:r>
              <a:rPr lang="en-US" altLang="zh-CN" sz="1400"/>
              <a:t> 0.5</a:t>
            </a:r>
            <a:r>
              <a:rPr lang="zh-CN" altLang="en-US" sz="1400"/>
              <a:t>，否则按天数线性衰减）</a:t>
            </a:r>
            <a:endParaRPr lang="zh-CN" altLang="en-US" sz="1400"/>
          </a:p>
          <a:p>
            <a:pPr indent="0" fontAlgn="auto">
              <a:lnSpc>
                <a:spcPct val="150000"/>
              </a:lnSpc>
            </a:pPr>
            <a:r>
              <a:rPr lang="zh-CN" altLang="en-US" sz="1400"/>
              <a:t>总分计算：</a:t>
            </a:r>
            <a:r>
              <a:rPr lang="en-US" altLang="zh-CN" sz="1400"/>
              <a:t>(</a:t>
            </a:r>
            <a:r>
              <a:rPr lang="zh-CN" altLang="en-US" sz="1400"/>
              <a:t>相关性匹配得分</a:t>
            </a:r>
            <a:r>
              <a:rPr lang="en-US" altLang="en-US" sz="1400"/>
              <a:t>×</a:t>
            </a:r>
            <a:r>
              <a:rPr lang="en-US" altLang="zh-CN" sz="1400"/>
              <a:t>0.7 + </a:t>
            </a:r>
            <a:r>
              <a:rPr lang="zh-CN" altLang="en-US" sz="1400"/>
              <a:t>时间新鲜度得分</a:t>
            </a:r>
            <a:r>
              <a:rPr lang="en-US" altLang="en-US" sz="1400"/>
              <a:t>×</a:t>
            </a:r>
            <a:r>
              <a:rPr lang="en-US" altLang="zh-CN" sz="1400"/>
              <a:t>0.3) </a:t>
            </a:r>
            <a:r>
              <a:rPr lang="en-US" altLang="en-US" sz="1400"/>
              <a:t>×</a:t>
            </a:r>
            <a:r>
              <a:rPr lang="en-US" altLang="zh-CN" sz="1400"/>
              <a:t> </a:t>
            </a:r>
            <a:r>
              <a:rPr lang="zh-CN" altLang="en-US" sz="1400"/>
              <a:t>已查看惩罚（相关性占</a:t>
            </a:r>
            <a:r>
              <a:rPr lang="en-US" altLang="zh-CN" sz="1400"/>
              <a:t> 70% </a:t>
            </a:r>
            <a:r>
              <a:rPr lang="zh-CN" altLang="en-US" sz="1400"/>
              <a:t>权重，新鲜度占</a:t>
            </a:r>
            <a:r>
              <a:rPr lang="en-US" altLang="zh-CN" sz="1400"/>
              <a:t> 30%</a:t>
            </a:r>
            <a:r>
              <a:rPr lang="zh-CN" altLang="en-US" sz="1400"/>
              <a:t>）</a:t>
            </a:r>
            <a:endParaRPr lang="zh-CN" altLang="en-US" sz="1400"/>
          </a:p>
          <a:p>
            <a:pPr indent="0" fontAlgn="auto">
              <a:lnSpc>
                <a:spcPct val="150000"/>
              </a:lnSpc>
            </a:pPr>
            <a:r>
              <a:rPr lang="zh-CN" altLang="en-US" sz="1400"/>
              <a:t>按总分从高到低排序，取前</a:t>
            </a:r>
            <a:r>
              <a:rPr lang="en-US" altLang="zh-CN" sz="1400"/>
              <a:t> 3 </a:t>
            </a:r>
            <a:r>
              <a:rPr lang="zh-CN" altLang="en-US" sz="1400"/>
              <a:t>篇作为推荐。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0" y="129540"/>
            <a:ext cx="6412865" cy="4141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140" y="4155440"/>
            <a:ext cx="5621655" cy="22472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生理健康</a:t>
            </a:r>
            <a:r>
              <a:rPr lang="en-US" altLang="zh-CN"/>
              <a:t>--</a:t>
            </a:r>
            <a:r>
              <a:rPr lang="zh-CN" altLang="en-US"/>
              <a:t>个性化运动计划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158750" y="1247775"/>
            <a:ext cx="4980940" cy="388112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240" y="370840"/>
            <a:ext cx="6588760" cy="2850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8750" y="1344295"/>
            <a:ext cx="537781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基于多维度特征的规则匹配：</a:t>
            </a:r>
            <a:endParaRPr lang="zh-CN" altLang="en-US" sz="1200"/>
          </a:p>
          <a:p>
            <a:r>
              <a:rPr lang="zh-CN" altLang="en-US" sz="1200"/>
              <a:t>运动目标与阶段确定：</a:t>
            </a:r>
            <a:endParaRPr lang="zh-CN" altLang="en-US" sz="1200"/>
          </a:p>
          <a:p>
            <a:r>
              <a:rPr lang="zh-CN" altLang="en-US" sz="1200"/>
              <a:t>特征优先级：</a:t>
            </a:r>
            <a:endParaRPr lang="zh-CN" altLang="en-US" sz="1200"/>
          </a:p>
          <a:p>
            <a:r>
              <a:rPr lang="zh-CN" altLang="en-US" sz="1200"/>
              <a:t>风险评估（高风险疾病）</a:t>
            </a:r>
            <a:r>
              <a:rPr lang="en-US" altLang="zh-CN" sz="1200"/>
              <a:t>&gt; BMI </a:t>
            </a:r>
            <a:r>
              <a:rPr lang="zh-CN" altLang="en-US" sz="1200"/>
              <a:t>指标</a:t>
            </a:r>
            <a:r>
              <a:rPr lang="en-US" altLang="zh-CN" sz="1200"/>
              <a:t> &gt; </a:t>
            </a:r>
            <a:r>
              <a:rPr lang="zh-CN" altLang="en-US" sz="1200"/>
              <a:t>健康数据（血压</a:t>
            </a:r>
            <a:r>
              <a:rPr lang="en-US" altLang="zh-CN" sz="1200"/>
              <a:t> / </a:t>
            </a:r>
            <a:r>
              <a:rPr lang="zh-CN" altLang="en-US" sz="1200"/>
              <a:t>睡眠</a:t>
            </a:r>
            <a:r>
              <a:rPr lang="en-US" altLang="zh-CN" sz="1200"/>
              <a:t> / </a:t>
            </a:r>
            <a:r>
              <a:rPr lang="zh-CN" altLang="en-US" sz="1200"/>
              <a:t>压力）</a:t>
            </a:r>
            <a:r>
              <a:rPr lang="en-US" altLang="zh-CN" sz="1200"/>
              <a:t>&gt; </a:t>
            </a:r>
            <a:r>
              <a:rPr lang="zh-CN" altLang="en-US" sz="1200"/>
              <a:t>年龄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训练会话生成：</a:t>
            </a:r>
            <a:endParaRPr lang="zh-CN" altLang="en-US" sz="1200"/>
          </a:p>
          <a:p>
            <a:r>
              <a:rPr lang="zh-CN" altLang="en-US" sz="1200"/>
              <a:t>动类型匹配：目标</a:t>
            </a:r>
            <a:r>
              <a:rPr lang="en-US" altLang="en-US" sz="1200"/>
              <a:t>→</a:t>
            </a:r>
            <a:r>
              <a:rPr lang="zh-CN" altLang="en-US" sz="1200"/>
              <a:t>运动类型（如降压</a:t>
            </a:r>
            <a:r>
              <a:rPr lang="en-US" altLang="en-US" sz="1200"/>
              <a:t>→</a:t>
            </a:r>
            <a:r>
              <a:rPr lang="zh-CN" altLang="en-US" sz="1200"/>
              <a:t>低冲击有氧</a:t>
            </a:r>
            <a:r>
              <a:rPr lang="en-US" altLang="zh-CN" sz="1200"/>
              <a:t> + </a:t>
            </a:r>
            <a:r>
              <a:rPr lang="zh-CN" altLang="en-US" sz="1200"/>
              <a:t>瑜伽）</a:t>
            </a:r>
            <a:endParaRPr lang="zh-CN" altLang="en-US" sz="1200"/>
          </a:p>
          <a:p>
            <a:r>
              <a:rPr lang="zh-CN" altLang="en-US" sz="1200"/>
              <a:t>训练日选择：频率</a:t>
            </a:r>
            <a:r>
              <a:rPr lang="en-US" altLang="en-US" sz="1200"/>
              <a:t>→</a:t>
            </a:r>
            <a:r>
              <a:rPr lang="zh-CN" altLang="en-US" sz="1200"/>
              <a:t>固定日期（如每周</a:t>
            </a:r>
            <a:r>
              <a:rPr lang="en-US" altLang="zh-CN" sz="1200"/>
              <a:t> 3 </a:t>
            </a:r>
            <a:r>
              <a:rPr lang="zh-CN" altLang="en-US" sz="1200"/>
              <a:t>天</a:t>
            </a:r>
            <a:r>
              <a:rPr lang="en-US" altLang="en-US" sz="1200"/>
              <a:t>→</a:t>
            </a:r>
            <a:r>
              <a:rPr lang="zh-CN" altLang="en-US" sz="1200"/>
              <a:t>周一</a:t>
            </a:r>
            <a:r>
              <a:rPr lang="en-US" altLang="zh-CN" sz="1200"/>
              <a:t> / </a:t>
            </a:r>
            <a:r>
              <a:rPr lang="zh-CN" altLang="en-US" sz="1200"/>
              <a:t>周三</a:t>
            </a:r>
            <a:r>
              <a:rPr lang="en-US" altLang="zh-CN" sz="1200"/>
              <a:t> / </a:t>
            </a:r>
            <a:r>
              <a:rPr lang="zh-CN" altLang="en-US" sz="1200"/>
              <a:t>周五）</a:t>
            </a:r>
            <a:endParaRPr lang="zh-CN" altLang="en-US" sz="1200"/>
          </a:p>
          <a:p>
            <a:r>
              <a:rPr lang="zh-CN" altLang="en-US" sz="1200"/>
              <a:t>周期划分：总周期</a:t>
            </a:r>
            <a:r>
              <a:rPr lang="en-US" altLang="en-US" sz="1200"/>
              <a:t>→</a:t>
            </a:r>
            <a:r>
              <a:rPr lang="en-US" altLang="zh-CN" sz="1200"/>
              <a:t>3 </a:t>
            </a:r>
            <a:r>
              <a:rPr lang="zh-CN" altLang="en-US" sz="1200"/>
              <a:t>阶段（适应期</a:t>
            </a:r>
            <a:r>
              <a:rPr lang="en-US" altLang="en-US" sz="1200"/>
              <a:t>→</a:t>
            </a:r>
            <a:r>
              <a:rPr lang="zh-CN" altLang="en-US" sz="1200"/>
              <a:t>发展期</a:t>
            </a:r>
            <a:r>
              <a:rPr lang="en-US" altLang="en-US" sz="1200"/>
              <a:t>→</a:t>
            </a:r>
            <a:r>
              <a:rPr lang="zh-CN" altLang="en-US" sz="1200"/>
              <a:t>巩固期）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反馈：</a:t>
            </a:r>
            <a:endParaRPr lang="zh-CN" altLang="en-US" sz="1200"/>
          </a:p>
          <a:p>
            <a:r>
              <a:rPr lang="zh-CN" altLang="en-US" sz="1200"/>
              <a:t>依从性分数计算（</a:t>
            </a:r>
            <a:r>
              <a:rPr lang="en-US" altLang="zh-CN" sz="1200"/>
              <a:t>calculate_workout_adherence</a:t>
            </a:r>
            <a:r>
              <a:rPr lang="zh-CN" altLang="en-US" sz="1200"/>
              <a:t>）</a:t>
            </a:r>
            <a:endParaRPr lang="zh-CN" altLang="en-US" sz="1200"/>
          </a:p>
          <a:p>
            <a:r>
              <a:rPr lang="zh-CN" altLang="en-US" sz="1200"/>
              <a:t>初始分：</a:t>
            </a:r>
            <a:r>
              <a:rPr lang="en-US" altLang="zh-CN" sz="1200"/>
              <a:t>100 </a:t>
            </a:r>
            <a:r>
              <a:rPr lang="zh-CN" altLang="en-US" sz="1200"/>
              <a:t>分</a:t>
            </a:r>
            <a:endParaRPr lang="zh-CN" altLang="en-US" sz="1200"/>
          </a:p>
          <a:p>
            <a:r>
              <a:rPr lang="zh-CN" altLang="en-US" sz="1200"/>
              <a:t>扣减规则（加权）：</a:t>
            </a:r>
            <a:endParaRPr lang="zh-CN" altLang="en-US" sz="1200"/>
          </a:p>
          <a:p>
            <a:r>
              <a:rPr lang="zh-CN" altLang="en-US" sz="1200"/>
              <a:t>日期偏差：每天扣</a:t>
            </a:r>
            <a:r>
              <a:rPr lang="en-US" altLang="zh-CN" sz="1200"/>
              <a:t> 5 </a:t>
            </a:r>
            <a:r>
              <a:rPr lang="zh-CN" altLang="en-US" sz="1200"/>
              <a:t>分（最多扣</a:t>
            </a:r>
            <a:r>
              <a:rPr lang="en-US" altLang="zh-CN" sz="1200"/>
              <a:t> 20 </a:t>
            </a:r>
            <a:r>
              <a:rPr lang="zh-CN" altLang="en-US" sz="1200"/>
              <a:t>分）</a:t>
            </a:r>
            <a:endParaRPr lang="zh-CN" altLang="en-US" sz="1200"/>
          </a:p>
          <a:p>
            <a:r>
              <a:rPr lang="zh-CN" altLang="en-US" sz="1200"/>
              <a:t>时长不足：</a:t>
            </a:r>
            <a:r>
              <a:rPr lang="en-US" altLang="zh-CN" sz="1200"/>
              <a:t>&lt; 80% </a:t>
            </a:r>
            <a:r>
              <a:rPr lang="zh-CN" altLang="en-US" sz="1200"/>
              <a:t>扣</a:t>
            </a:r>
            <a:r>
              <a:rPr lang="en-US" altLang="zh-CN" sz="1200"/>
              <a:t> 20 </a:t>
            </a:r>
            <a:r>
              <a:rPr lang="zh-CN" altLang="en-US" sz="1200"/>
              <a:t>分；</a:t>
            </a:r>
            <a:r>
              <a:rPr lang="en-US" altLang="zh-CN" sz="1200"/>
              <a:t>80%-90% </a:t>
            </a:r>
            <a:r>
              <a:rPr lang="zh-CN" altLang="en-US" sz="1200"/>
              <a:t>扣</a:t>
            </a:r>
            <a:r>
              <a:rPr lang="en-US" altLang="zh-CN" sz="1200"/>
              <a:t> 10 </a:t>
            </a:r>
            <a:r>
              <a:rPr lang="zh-CN" altLang="en-US" sz="1200"/>
              <a:t>分</a:t>
            </a:r>
            <a:endParaRPr lang="zh-CN" altLang="en-US" sz="1200"/>
          </a:p>
          <a:p>
            <a:r>
              <a:rPr lang="zh-CN" altLang="en-US" sz="1200"/>
              <a:t>强度不达标：心率</a:t>
            </a:r>
            <a:r>
              <a:rPr lang="en-US" altLang="zh-CN" sz="1200"/>
              <a:t> / RPE </a:t>
            </a:r>
            <a:r>
              <a:rPr lang="zh-CN" altLang="en-US" sz="1200"/>
              <a:t>不符合目标区间</a:t>
            </a:r>
            <a:r>
              <a:rPr lang="en-US" altLang="zh-CN" sz="1200"/>
              <a:t> </a:t>
            </a:r>
            <a:r>
              <a:rPr lang="en-US" altLang="en-US" sz="1200"/>
              <a:t>→</a:t>
            </a:r>
            <a:r>
              <a:rPr lang="en-US" altLang="zh-CN" sz="1200"/>
              <a:t> </a:t>
            </a:r>
            <a:r>
              <a:rPr lang="zh-CN" altLang="en-US" sz="1200"/>
              <a:t>扣</a:t>
            </a:r>
            <a:r>
              <a:rPr lang="en-US" altLang="zh-CN" sz="1200"/>
              <a:t> 10-15 </a:t>
            </a:r>
            <a:r>
              <a:rPr lang="zh-CN" altLang="en-US" sz="1200"/>
              <a:t>分</a:t>
            </a:r>
            <a:endParaRPr lang="zh-CN" altLang="en-US" sz="1200"/>
          </a:p>
          <a:p>
            <a:r>
              <a:rPr lang="zh-CN" altLang="en-US" sz="1200"/>
              <a:t>分级基础反馈：</a:t>
            </a:r>
            <a:r>
              <a:rPr lang="en-US" altLang="zh-CN" sz="1200"/>
              <a:t>≥90 </a:t>
            </a:r>
            <a:r>
              <a:rPr lang="zh-CN" altLang="en-US" sz="1200"/>
              <a:t>分</a:t>
            </a:r>
            <a:r>
              <a:rPr lang="en-US" altLang="en-US" sz="1200"/>
              <a:t>→</a:t>
            </a:r>
            <a:r>
              <a:rPr lang="zh-CN" altLang="en-US" sz="1200"/>
              <a:t>出色；</a:t>
            </a:r>
            <a:r>
              <a:rPr lang="en-US" altLang="zh-CN" sz="1200"/>
              <a:t>≥75</a:t>
            </a:r>
            <a:r>
              <a:rPr lang="en-US" altLang="en-US" sz="1200"/>
              <a:t>→</a:t>
            </a:r>
            <a:r>
              <a:rPr lang="zh-CN" altLang="en-US" sz="1200"/>
              <a:t>良好；</a:t>
            </a:r>
            <a:r>
              <a:rPr lang="en-US" altLang="zh-CN" sz="1200"/>
              <a:t>≥50</a:t>
            </a:r>
            <a:r>
              <a:rPr lang="en-US" altLang="en-US" sz="1200"/>
              <a:t>→</a:t>
            </a:r>
            <a:r>
              <a:rPr lang="zh-CN" altLang="en-US" sz="1200"/>
              <a:t>基本；</a:t>
            </a:r>
            <a:r>
              <a:rPr lang="en-US" altLang="zh-CN" sz="1200"/>
              <a:t>&lt;50</a:t>
            </a:r>
            <a:r>
              <a:rPr lang="en-US" altLang="en-US" sz="1200"/>
              <a:t>→</a:t>
            </a:r>
            <a:r>
              <a:rPr lang="zh-CN" altLang="en-US" sz="1200"/>
              <a:t>需改进</a:t>
            </a:r>
            <a:endParaRPr lang="zh-CN" altLang="en-US" sz="1200"/>
          </a:p>
          <a:p>
            <a:r>
              <a:rPr lang="zh-CN" altLang="en-US" sz="1200"/>
              <a:t>运动类型专属建议：有氧</a:t>
            </a:r>
            <a:r>
              <a:rPr lang="en-US" altLang="en-US" sz="1200"/>
              <a:t>→</a:t>
            </a:r>
            <a:r>
              <a:rPr lang="zh-CN" altLang="en-US" sz="1200"/>
              <a:t>呼吸控制；力量</a:t>
            </a:r>
            <a:r>
              <a:rPr lang="en-US" altLang="en-US" sz="1200"/>
              <a:t>→</a:t>
            </a:r>
            <a:r>
              <a:rPr lang="zh-CN" altLang="en-US" sz="1200"/>
              <a:t>动作质量；</a:t>
            </a:r>
            <a:r>
              <a:rPr lang="en-US" altLang="zh-CN" sz="1200"/>
              <a:t>HIIT</a:t>
            </a:r>
            <a:r>
              <a:rPr lang="en-US" altLang="en-US" sz="1200"/>
              <a:t>→</a:t>
            </a:r>
            <a:r>
              <a:rPr lang="zh-CN" altLang="en-US" sz="1200"/>
              <a:t>间歇节奏</a:t>
            </a:r>
            <a:endParaRPr lang="zh-CN" altLang="en-US" sz="1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565" y="2382520"/>
            <a:ext cx="6026150" cy="22612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3833495"/>
            <a:ext cx="4578985" cy="2922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230" y="5259070"/>
            <a:ext cx="4622800" cy="15989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67360" y="431800"/>
            <a:ext cx="3105150" cy="609600"/>
          </a:xfrm>
        </p:spPr>
        <p:txBody>
          <a:bodyPr>
            <a:normAutofit/>
          </a:bodyPr>
          <a:lstStyle/>
          <a:p>
            <a:r>
              <a:rPr lang="zh-CN" altLang="en-US"/>
              <a:t>源项目的状况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装饰 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>
          <a:xfrm>
            <a:off x="290830" y="1157605"/>
            <a:ext cx="3783965" cy="214820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467360" y="1300480"/>
            <a:ext cx="4042410" cy="2336800"/>
          </a:xfrm>
        </p:spPr>
        <p:txBody>
          <a:bodyPr/>
          <a:lstStyle/>
          <a:p>
            <a:r>
              <a:rPr lang="zh-CN" altLang="en-US">
                <a:sym typeface="+mn-ea"/>
              </a:rPr>
              <a:t>源项目（医疗可视化大屏）</a:t>
            </a:r>
            <a:endParaRPr lang="zh-CN" altLang="en-US"/>
          </a:p>
          <a:p>
            <a:r>
              <a:rPr lang="zh-CN" altLang="en-US">
                <a:sym typeface="+mn-ea"/>
              </a:rPr>
              <a:t>组成上：</a:t>
            </a:r>
            <a:endParaRPr lang="zh-CN" altLang="en-US"/>
          </a:p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一个可视化大屏幕</a:t>
            </a:r>
            <a:endParaRPr lang="zh-CN" altLang="en-US"/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不能用的爬虫</a:t>
            </a:r>
            <a:endParaRPr lang="zh-CN" altLang="en-US"/>
          </a:p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不可用的疾病预测</a:t>
            </a:r>
            <a:endParaRPr lang="zh-CN" altLang="en-US"/>
          </a:p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意义不明的数据库数据展示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0"/>
            <a:ext cx="5951855" cy="2665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r="57381"/>
          <a:stretch>
            <a:fillRect/>
          </a:stretch>
        </p:blipFill>
        <p:spPr>
          <a:xfrm>
            <a:off x="7976235" y="1920240"/>
            <a:ext cx="3953510" cy="2546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085" y="4406265"/>
            <a:ext cx="5481320" cy="2282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0830" y="348424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内容上：</a:t>
            </a:r>
            <a:endParaRPr lang="zh-CN" altLang="en-US"/>
          </a:p>
          <a:p>
            <a:r>
              <a:rPr lang="zh-CN" altLang="en-US">
                <a:sym typeface="+mn-ea"/>
              </a:rPr>
              <a:t>主要围绕着从好大夫</a:t>
            </a:r>
            <a:r>
              <a:rPr lang="en-US" altLang="zh-CN">
                <a:sym typeface="+mn-ea"/>
              </a:rPr>
              <a:t>https://www.haodf.com/</a:t>
            </a:r>
            <a:r>
              <a:rPr lang="zh-CN" altLang="en-US">
                <a:sym typeface="+mn-ea"/>
              </a:rPr>
              <a:t>上爬取来的数据来进行一个数据处理进行可视化大屏的展示。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3540" y="4837430"/>
            <a:ext cx="4126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核心构思思路：修复原项目中已有的问题并高度复用源项目内容并向外拓展，构思打造一个新系统。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生理健康</a:t>
            </a:r>
            <a:r>
              <a:rPr lang="en-US" altLang="zh-CN"/>
              <a:t>--</a:t>
            </a:r>
            <a:r>
              <a:rPr lang="zh-CN" altLang="en-US"/>
              <a:t>生物钟调节计划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388110"/>
            <a:ext cx="4980940" cy="388112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6240" y="1390015"/>
            <a:ext cx="391795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1.</a:t>
            </a:r>
            <a:r>
              <a:rPr lang="zh-CN" altLang="en-US" sz="1200"/>
              <a:t>生物钟类型判定：</a:t>
            </a:r>
            <a:endParaRPr lang="zh-CN" altLang="en-US" sz="1200"/>
          </a:p>
          <a:p>
            <a:pPr indent="457200"/>
            <a:r>
              <a:rPr lang="zh-CN" altLang="en-US" sz="1200"/>
              <a:t>用于根据用户历史睡眠数据划分生物钟类型</a:t>
            </a:r>
            <a:endParaRPr lang="zh-CN" altLang="en-US" sz="1200"/>
          </a:p>
          <a:p>
            <a:r>
              <a:rPr lang="en-US" altLang="zh-CN" sz="1200"/>
              <a:t>2.</a:t>
            </a:r>
            <a:r>
              <a:rPr lang="zh-CN" altLang="en-US" sz="1200"/>
              <a:t>作息依从性分数计算（衡量用户实际作息与目标睡眠窗口的匹配度）：</a:t>
            </a:r>
            <a:endParaRPr lang="zh-CN" altLang="en-US" sz="1200"/>
          </a:p>
          <a:p>
            <a:pPr indent="457200"/>
            <a:r>
              <a:rPr lang="zh-CN" altLang="en-US" sz="1200"/>
              <a:t>时间差计算：将目标入睡</a:t>
            </a:r>
            <a:r>
              <a:rPr lang="en-US" altLang="zh-CN" sz="1200"/>
              <a:t> / </a:t>
            </a:r>
            <a:r>
              <a:rPr lang="zh-CN" altLang="en-US" sz="1200"/>
              <a:t>起床时间与实际时间转换为分钟数，计算绝对时间差以最大允许时间差（</a:t>
            </a:r>
            <a:r>
              <a:rPr lang="en-US" altLang="zh-CN" sz="1200"/>
              <a:t>120 </a:t>
            </a:r>
            <a:r>
              <a:rPr lang="zh-CN" altLang="en-US" sz="1200"/>
              <a:t>分钟）为基准，计算入睡、起床的单维度依从性（时间差越小，分数越高）</a:t>
            </a:r>
            <a:endParaRPr lang="zh-CN" altLang="en-US" sz="1200"/>
          </a:p>
          <a:p>
            <a:pPr indent="457200"/>
            <a:r>
              <a:rPr lang="zh-CN" altLang="en-US" sz="1200"/>
              <a:t>入睡和起床依从性各占</a:t>
            </a:r>
            <a:r>
              <a:rPr lang="en-US" altLang="zh-CN" sz="1200"/>
              <a:t> 50% </a:t>
            </a:r>
            <a:r>
              <a:rPr lang="zh-CN" altLang="en-US" sz="1200"/>
              <a:t>权重，计算总依从性，限制分数在</a:t>
            </a:r>
            <a:r>
              <a:rPr lang="en-US" altLang="zh-CN" sz="1200"/>
              <a:t> 0-100 </a:t>
            </a:r>
            <a:r>
              <a:rPr lang="zh-CN" altLang="en-US" sz="1200"/>
              <a:t>之间。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</a:t>
            </a:r>
            <a:r>
              <a:rPr lang="zh-CN" altLang="en-US" sz="1200"/>
              <a:t>睡眠质量分数计算</a:t>
            </a:r>
            <a:endParaRPr lang="zh-CN" altLang="en-US" sz="1200"/>
          </a:p>
          <a:p>
            <a:r>
              <a:rPr lang="zh-CN" altLang="en-US" sz="1200"/>
              <a:t>综合睡眠时长、效率、中断次数、入睡时间四个维度计算睡眠质量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</a:t>
            </a:r>
            <a:r>
              <a:rPr lang="zh-CN" altLang="en-US" sz="1200"/>
              <a:t>个性化贴士</a:t>
            </a:r>
            <a:endParaRPr lang="zh-CN" altLang="en-US" sz="1200"/>
          </a:p>
          <a:p>
            <a:r>
              <a:rPr lang="zh-CN" altLang="en-US" sz="1200"/>
              <a:t>根据用户生物钟类型匹配对应的基础贴</a:t>
            </a:r>
            <a:endParaRPr lang="zh-CN" altLang="en-US" sz="1200"/>
          </a:p>
          <a:p>
            <a:r>
              <a:rPr lang="zh-CN" altLang="en-US" sz="1200"/>
              <a:t>根据作息依从性分数补充调整建议（如依从性</a:t>
            </a:r>
            <a:r>
              <a:rPr lang="en-US" altLang="zh-CN" sz="1200"/>
              <a:t> &lt;50%</a:t>
            </a:r>
            <a:r>
              <a:rPr lang="en-US" altLang="en-US" sz="1200"/>
              <a:t>→</a:t>
            </a:r>
            <a:r>
              <a:rPr lang="en-US" altLang="zh-CN" sz="1200"/>
              <a:t>“</a:t>
            </a:r>
            <a:r>
              <a:rPr lang="zh-CN" altLang="en-US" sz="1200"/>
              <a:t>每天调整</a:t>
            </a:r>
            <a:r>
              <a:rPr lang="en-US" altLang="zh-CN" sz="1200"/>
              <a:t> 15 </a:t>
            </a:r>
            <a:r>
              <a:rPr lang="zh-CN" altLang="en-US" sz="1200"/>
              <a:t>分钟</a:t>
            </a:r>
            <a:r>
              <a:rPr lang="en-US" altLang="zh-CN" sz="1200"/>
              <a:t>”</a:t>
            </a:r>
            <a:r>
              <a:rPr lang="zh-CN" altLang="en-US" sz="1200"/>
              <a:t>）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5.</a:t>
            </a:r>
            <a:r>
              <a:rPr lang="zh-CN" altLang="en-US" sz="1200"/>
              <a:t>目标睡眠窗口映射算法</a:t>
            </a:r>
            <a:endParaRPr lang="zh-CN" altLang="en-US" sz="1200"/>
          </a:p>
          <a:p>
            <a:r>
              <a:rPr lang="zh-CN" altLang="en-US" sz="1200"/>
              <a:t>预设不同生物钟类型的目标睡眠窗口</a:t>
            </a:r>
            <a:endParaRPr lang="zh-CN" altLang="en-US" sz="1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55" y="361950"/>
            <a:ext cx="6317615" cy="2178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325" y="2581275"/>
            <a:ext cx="4857115" cy="1619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075" y="4200525"/>
            <a:ext cx="6867525" cy="1190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710" y="5313045"/>
            <a:ext cx="4534535" cy="1503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35" y="5594350"/>
            <a:ext cx="4899660" cy="10147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生理健康</a:t>
            </a:r>
            <a:r>
              <a:rPr lang="en-US" altLang="zh-CN"/>
              <a:t>--</a:t>
            </a:r>
            <a:r>
              <a:rPr lang="zh-CN" altLang="en-US"/>
              <a:t>膳食营养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4980940" cy="388112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8940" y="1804670"/>
            <a:ext cx="39179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基础代谢率（</a:t>
            </a:r>
            <a:r>
              <a:rPr lang="en-US" altLang="zh-CN"/>
              <a:t>BMR</a:t>
            </a:r>
            <a:r>
              <a:rPr lang="zh-CN" altLang="en-US"/>
              <a:t>）计算</a:t>
            </a:r>
            <a:endParaRPr lang="zh-CN" altLang="en-US"/>
          </a:p>
          <a:p>
            <a:r>
              <a:rPr lang="zh-CN" altLang="en-US"/>
              <a:t>男性：</a:t>
            </a:r>
            <a:r>
              <a:rPr lang="en-US" altLang="zh-CN"/>
              <a:t>BMR = 10</a:t>
            </a:r>
            <a:r>
              <a:rPr lang="en-US" altLang="en-US"/>
              <a:t>×</a:t>
            </a:r>
            <a:r>
              <a:rPr lang="zh-CN" altLang="en-US"/>
              <a:t>体重</a:t>
            </a:r>
            <a:r>
              <a:rPr lang="en-US" altLang="zh-CN"/>
              <a:t>(kg) + 6.25</a:t>
            </a:r>
            <a:r>
              <a:rPr lang="en-US" altLang="en-US"/>
              <a:t>×</a:t>
            </a:r>
            <a:r>
              <a:rPr lang="zh-CN" altLang="en-US"/>
              <a:t>身高</a:t>
            </a:r>
            <a:r>
              <a:rPr lang="en-US" altLang="zh-CN"/>
              <a:t>(cm) - 5</a:t>
            </a:r>
            <a:r>
              <a:rPr lang="en-US" altLang="en-US"/>
              <a:t>×</a:t>
            </a:r>
            <a:r>
              <a:rPr lang="zh-CN" altLang="en-US"/>
              <a:t>年龄</a:t>
            </a:r>
            <a:r>
              <a:rPr lang="en-US" altLang="zh-CN"/>
              <a:t> + 5</a:t>
            </a:r>
            <a:endParaRPr lang="en-US" altLang="zh-CN"/>
          </a:p>
          <a:p>
            <a:r>
              <a:rPr lang="zh-CN" altLang="en-US"/>
              <a:t>女性：</a:t>
            </a:r>
            <a:r>
              <a:rPr lang="en-US" altLang="zh-CN"/>
              <a:t>BMR = 10</a:t>
            </a:r>
            <a:r>
              <a:rPr lang="en-US" altLang="en-US"/>
              <a:t>×</a:t>
            </a:r>
            <a:r>
              <a:rPr lang="zh-CN" altLang="en-US"/>
              <a:t>体重</a:t>
            </a:r>
            <a:r>
              <a:rPr lang="en-US" altLang="zh-CN"/>
              <a:t>(kg) + 6.25</a:t>
            </a:r>
            <a:r>
              <a:rPr lang="en-US" altLang="en-US"/>
              <a:t>×</a:t>
            </a:r>
            <a:r>
              <a:rPr lang="zh-CN" altLang="en-US"/>
              <a:t>身高</a:t>
            </a:r>
            <a:r>
              <a:rPr lang="en-US" altLang="zh-CN"/>
              <a:t>(cm) - 5</a:t>
            </a:r>
            <a:r>
              <a:rPr lang="en-US" altLang="en-US"/>
              <a:t>×</a:t>
            </a:r>
            <a:r>
              <a:rPr lang="zh-CN" altLang="en-US"/>
              <a:t>年龄</a:t>
            </a:r>
            <a:r>
              <a:rPr lang="en-US" altLang="zh-CN"/>
              <a:t> - 161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每日能量需求计算</a:t>
            </a:r>
            <a:endParaRPr lang="zh-CN" altLang="en-US"/>
          </a:p>
          <a:p>
            <a:r>
              <a:rPr lang="en-US" altLang="zh-CN"/>
              <a:t>BMR</a:t>
            </a:r>
            <a:r>
              <a:rPr lang="en-US" altLang="en-US"/>
              <a:t>×</a:t>
            </a:r>
            <a:r>
              <a:rPr lang="en-US" altLang="zh-CN"/>
              <a:t> </a:t>
            </a:r>
            <a:r>
              <a:rPr lang="zh-CN" altLang="en-US"/>
              <a:t>活动因子</a:t>
            </a:r>
            <a:endParaRPr lang="zh-CN" altLang="en-US"/>
          </a:p>
          <a:p>
            <a:r>
              <a:rPr lang="zh-CN" altLang="en-US">
                <a:sym typeface="+mn-ea"/>
              </a:rPr>
              <a:t>根据用户的日均步数确定活动因子（久坐：</a:t>
            </a:r>
            <a:r>
              <a:rPr lang="en-US" altLang="zh-CN">
                <a:sym typeface="+mn-ea"/>
              </a:rPr>
              <a:t>1.2</a:t>
            </a:r>
            <a:r>
              <a:rPr lang="zh-CN" altLang="en-US">
                <a:sym typeface="+mn-ea"/>
              </a:rPr>
              <a:t>、轻度活动：</a:t>
            </a:r>
            <a:r>
              <a:rPr lang="en-US" altLang="zh-CN">
                <a:sym typeface="+mn-ea"/>
              </a:rPr>
              <a:t>1.375</a:t>
            </a:r>
            <a:r>
              <a:rPr lang="zh-CN" altLang="en-US">
                <a:sym typeface="+mn-ea"/>
              </a:rPr>
              <a:t>、中度活动：</a:t>
            </a:r>
            <a:r>
              <a:rPr lang="en-US" altLang="zh-CN">
                <a:sym typeface="+mn-ea"/>
              </a:rPr>
              <a:t>1.55</a:t>
            </a:r>
            <a:r>
              <a:rPr lang="zh-CN" altLang="en-US">
                <a:sym typeface="+mn-ea"/>
              </a:rPr>
              <a:t>、高度活动：</a:t>
            </a:r>
            <a:r>
              <a:rPr lang="en-US" altLang="zh-CN">
                <a:sym typeface="+mn-ea"/>
              </a:rPr>
              <a:t>1.725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宏量营养素分配的规则化决策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>
                <a:sym typeface="+mn-ea"/>
              </a:rPr>
              <a:t>个性化建议推荐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065" y="374015"/>
            <a:ext cx="7219315" cy="2723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5" y="3348355"/>
            <a:ext cx="6600825" cy="129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205" y="4894580"/>
            <a:ext cx="6861175" cy="1306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35" y="5259705"/>
            <a:ext cx="3670300" cy="15436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生理健康</a:t>
            </a:r>
            <a:r>
              <a:rPr lang="en-US" altLang="zh-CN"/>
              <a:t>--AI</a:t>
            </a:r>
            <a:r>
              <a:rPr lang="zh-CN" altLang="en-US"/>
              <a:t>健康助手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4980940" cy="388112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45" y="1572260"/>
            <a:ext cx="8552815" cy="32048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3370" y="1688465"/>
            <a:ext cx="2759075" cy="153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接入</a:t>
            </a:r>
            <a:r>
              <a:rPr lang="en-US" altLang="zh-CN"/>
              <a:t>deepseek</a:t>
            </a:r>
            <a:r>
              <a:rPr lang="zh-CN" altLang="en-US"/>
              <a:t>进行实时问答，做了问答</a:t>
            </a:r>
            <a:r>
              <a:rPr lang="zh-CN" altLang="en-US"/>
              <a:t>限制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/>
              <a:t>心理健康</a:t>
            </a:r>
            <a:r>
              <a:rPr lang="en-US" altLang="zh-CN"/>
              <a:t>--</a:t>
            </a:r>
            <a:r>
              <a:rPr lang="zh-CN" altLang="en-US"/>
              <a:t>用户数据总览</a:t>
            </a:r>
            <a:endParaRPr lang="zh-CN" altLang="en-US"/>
          </a:p>
        </p:txBody>
      </p:sp>
      <p:pic>
        <p:nvPicPr>
          <p:cNvPr id="5" name="图片 4" descr="总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1344295"/>
            <a:ext cx="7399655" cy="34651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450" y="1456055"/>
            <a:ext cx="3157855" cy="4061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/>
          </a:p>
          <a:p>
            <a:r>
              <a:rPr lang="zh-CN" altLang="en-US"/>
              <a:t>用户心理数据总览页分为六个模块：</a:t>
            </a:r>
            <a:endParaRPr lang="zh-CN" altLang="en-US"/>
          </a:p>
          <a:p>
            <a:r>
              <a:rPr lang="zh-CN" altLang="en-US"/>
              <a:t>数据概览</a:t>
            </a:r>
            <a:r>
              <a:rPr lang="en-US" altLang="zh-CN"/>
              <a:t>	 </a:t>
            </a:r>
            <a:endParaRPr lang="en-US" altLang="zh-CN"/>
          </a:p>
          <a:p>
            <a:r>
              <a:rPr lang="zh-CN" altLang="en-US"/>
              <a:t>情绪分布</a:t>
            </a:r>
            <a:endParaRPr lang="zh-CN" altLang="en-US"/>
          </a:p>
          <a:p>
            <a:r>
              <a:rPr lang="zh-CN" altLang="en-US"/>
              <a:t>跳转标签</a:t>
            </a:r>
            <a:endParaRPr lang="zh-CN" altLang="en-US"/>
          </a:p>
          <a:p>
            <a:r>
              <a:rPr lang="zh-CN" altLang="en-US"/>
              <a:t>风险等级分布</a:t>
            </a:r>
            <a:endParaRPr lang="zh-CN" altLang="en-US"/>
          </a:p>
          <a:p>
            <a:r>
              <a:rPr lang="zh-CN" altLang="en-US"/>
              <a:t>实时动态</a:t>
            </a:r>
            <a:endParaRPr lang="zh-CN" altLang="en-US"/>
          </a:p>
          <a:p>
            <a:r>
              <a:rPr lang="zh-CN" altLang="en-US"/>
              <a:t>紧急联系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/>
              <a:t>心理健康</a:t>
            </a:r>
            <a:r>
              <a:rPr lang="en-US" altLang="zh-CN"/>
              <a:t>--</a:t>
            </a:r>
            <a:r>
              <a:rPr lang="zh-CN" altLang="en-US"/>
              <a:t>用户数据总览</a:t>
            </a:r>
            <a:endParaRPr lang="zh-CN" altLang="en-US"/>
          </a:p>
        </p:txBody>
      </p:sp>
      <p:pic>
        <p:nvPicPr>
          <p:cNvPr id="4" name="图片 3" descr="概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585" y="409575"/>
            <a:ext cx="2921000" cy="3282315"/>
          </a:xfrm>
          <a:prstGeom prst="rect">
            <a:avLst/>
          </a:prstGeom>
        </p:spPr>
      </p:pic>
      <p:pic>
        <p:nvPicPr>
          <p:cNvPr id="6" name="图片 5" descr="情绪分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630" y="702310"/>
            <a:ext cx="3188970" cy="2733675"/>
          </a:xfrm>
          <a:prstGeom prst="rect">
            <a:avLst/>
          </a:prstGeom>
        </p:spPr>
      </p:pic>
      <p:pic>
        <p:nvPicPr>
          <p:cNvPr id="7" name="图片 6" descr="跳转模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335" y="3717925"/>
            <a:ext cx="6598285" cy="28181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0555" y="1472565"/>
            <a:ext cx="3386455" cy="3442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实现：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数据概览：</a:t>
            </a:r>
            <a:r>
              <a:rPr lang="en-US" altLang="zh-CN"/>
              <a:t>	</a:t>
            </a:r>
            <a:endParaRPr lang="en-US" altLang="zh-CN"/>
          </a:p>
          <a:p>
            <a:r>
              <a:rPr lang="zh-CN" altLang="en-US"/>
              <a:t>所有用户的整体数据展示，包括总用户数，情绪记录总数，平均情绪分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情绪分布：</a:t>
            </a:r>
            <a:endParaRPr lang="zh-CN" altLang="en-US"/>
          </a:p>
          <a:p>
            <a:r>
              <a:rPr lang="zh-CN" altLang="en-US"/>
              <a:t>所有用户情绪分布环形比</a:t>
            </a:r>
            <a:r>
              <a:rPr lang="en-US" altLang="zh-CN"/>
              <a:t> </a:t>
            </a:r>
            <a:r>
              <a:rPr lang="zh-CN" altLang="en-US"/>
              <a:t>例</a:t>
            </a:r>
            <a:r>
              <a:rPr lang="en-US" altLang="zh-CN"/>
              <a:t> </a:t>
            </a:r>
            <a:r>
              <a:rPr lang="zh-CN" altLang="en-US"/>
              <a:t>图，鼠标悬浮显示选定情绪分布占比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跳转标签：</a:t>
            </a:r>
            <a:r>
              <a:rPr lang="en-US" altLang="zh-CN"/>
              <a:t>	</a:t>
            </a:r>
            <a:endParaRPr lang="en-US" altLang="zh-CN"/>
          </a:p>
          <a:p>
            <a:r>
              <a:rPr lang="zh-CN" altLang="en-US"/>
              <a:t>点击快捷跳转到对应标签页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/>
              <a:t>心理健康</a:t>
            </a:r>
            <a:r>
              <a:rPr lang="en-US" altLang="zh-CN"/>
              <a:t>--</a:t>
            </a:r>
            <a:r>
              <a:rPr lang="zh-CN" altLang="en-US"/>
              <a:t>用户数据总览</a:t>
            </a:r>
            <a:endParaRPr lang="zh-CN" altLang="en-US"/>
          </a:p>
        </p:txBody>
      </p:sp>
      <p:pic>
        <p:nvPicPr>
          <p:cNvPr id="5" name="图片 4" descr="风险等级分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75" y="1116330"/>
            <a:ext cx="7602220" cy="2517140"/>
          </a:xfrm>
          <a:prstGeom prst="rect">
            <a:avLst/>
          </a:prstGeom>
        </p:spPr>
      </p:pic>
      <p:pic>
        <p:nvPicPr>
          <p:cNvPr id="8" name="图片 7" descr="紧急联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210" y="3783965"/>
            <a:ext cx="3609975" cy="2838450"/>
          </a:xfrm>
          <a:prstGeom prst="rect">
            <a:avLst/>
          </a:prstGeom>
        </p:spPr>
      </p:pic>
      <p:pic>
        <p:nvPicPr>
          <p:cNvPr id="10" name="图片 9" descr="实时动态"/>
          <p:cNvPicPr>
            <a:picLocks noChangeAspect="1"/>
          </p:cNvPicPr>
          <p:nvPr/>
        </p:nvPicPr>
        <p:blipFill>
          <a:blip r:embed="rId4"/>
          <a:srcRect b="9140"/>
          <a:stretch>
            <a:fillRect/>
          </a:stretch>
        </p:blipFill>
        <p:spPr>
          <a:xfrm>
            <a:off x="5034280" y="3529965"/>
            <a:ext cx="3752850" cy="3219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1690" y="1642110"/>
            <a:ext cx="26162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实现：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风险等级分布：</a:t>
            </a:r>
            <a:endParaRPr lang="zh-CN" altLang="en-US"/>
          </a:p>
          <a:p>
            <a:r>
              <a:rPr lang="zh-CN" altLang="en-US"/>
              <a:t>依据所有用户的问卷测评记录，绘制风险分布图表，鼠标悬浮显示详细信息</a:t>
            </a:r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实时动态：</a:t>
            </a:r>
            <a:endParaRPr lang="zh-CN" altLang="en-US"/>
          </a:p>
          <a:p>
            <a:r>
              <a:rPr lang="zh-CN" altLang="en-US"/>
              <a:t>按照时间降序排列所有用户情绪记录，测评记录，实时展示更新</a:t>
            </a:r>
            <a:endParaRPr lang="zh-CN" altLang="en-US"/>
          </a:p>
          <a:p>
            <a:r>
              <a:rPr lang="en-US" altLang="zh-CN"/>
              <a:t>6.</a:t>
            </a:r>
            <a:r>
              <a:rPr lang="zh-CN" altLang="en-US"/>
              <a:t>紧急联系：</a:t>
            </a:r>
            <a:endParaRPr lang="zh-CN" altLang="en-US"/>
          </a:p>
          <a:p>
            <a:r>
              <a:rPr lang="zh-CN" altLang="en-US"/>
              <a:t>静态前端展示联系电话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 dirty="0"/>
              <a:t>心理健康</a:t>
            </a:r>
            <a:r>
              <a:rPr lang="en-US" altLang="zh-CN" dirty="0"/>
              <a:t>—</a:t>
            </a:r>
            <a:r>
              <a:rPr lang="zh-CN" altLang="en-US" dirty="0"/>
              <a:t>情绪记录</a:t>
            </a:r>
            <a:endParaRPr lang="zh-CN" altLang="en-US" dirty="0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74" y="1593204"/>
            <a:ext cx="7776117" cy="42729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1950" y="2576298"/>
            <a:ext cx="3436109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用户记录自己当下的情绪，可以看到整体的情绪变化表和情绪统计，帮助用户更好地感知自己的情绪变化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 dirty="0"/>
              <a:t>心理健康</a:t>
            </a:r>
            <a:r>
              <a:rPr lang="en-US" altLang="zh-CN" dirty="0"/>
              <a:t>--</a:t>
            </a:r>
            <a:r>
              <a:rPr lang="zh-CN" altLang="en-US" dirty="0"/>
              <a:t>情绪记录</a:t>
            </a:r>
            <a:endParaRPr lang="zh-CN" altLang="en-US" dirty="0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291"/>
            <a:ext cx="3931779" cy="45500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3" y="4226667"/>
            <a:ext cx="9298602" cy="2157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1950" y="2576298"/>
            <a:ext cx="460327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用户记录当下发生的事情、心情，页面底部能看到此次和往日记录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 dirty="0"/>
              <a:t>心理健康</a:t>
            </a:r>
            <a:r>
              <a:rPr lang="en-US" altLang="zh-CN" dirty="0"/>
              <a:t>--</a:t>
            </a:r>
            <a:r>
              <a:rPr lang="zh-CN" altLang="en-US" dirty="0"/>
              <a:t>情绪记录</a:t>
            </a:r>
            <a:endParaRPr lang="zh-CN" altLang="en-US" dirty="0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262255" y="4782820"/>
            <a:ext cx="11469370" cy="177101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62255" y="4782820"/>
            <a:ext cx="11301730" cy="1557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</a:t>
            </a:r>
            <a:r>
              <a:rPr lang="zh-CN" altLang="en-US">
                <a:sym typeface="+mn-ea"/>
              </a:rPr>
              <a:t>情绪日历模块，可以显示不同月份的情绪概览图。鼠标点击模块中的情绪评分标尺可以选择想重点关注的情绪分数，在日历中对应的日期会突出显示；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情绪趋势分析模块，直观展示用户的历史情绪变动趋势；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情绪统计模块，展示了三类不同情绪的记录总数。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85" y="1233170"/>
            <a:ext cx="3790950" cy="3549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30" y="282182"/>
            <a:ext cx="7375695" cy="22013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25" y="2483234"/>
            <a:ext cx="6608445" cy="2080772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 dirty="0"/>
              <a:t>心理健康</a:t>
            </a:r>
            <a:r>
              <a:rPr lang="en-US" altLang="zh-CN" dirty="0"/>
              <a:t>—</a:t>
            </a:r>
            <a:r>
              <a:rPr lang="zh-CN" altLang="en-US" dirty="0"/>
              <a:t>心理测评</a:t>
            </a:r>
            <a:endParaRPr lang="zh-CN" altLang="en-US" dirty="0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47974" y="2991796"/>
            <a:ext cx="3826884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用户可以通过问卷了解自己的心理健康状况以及历史变化情况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858" y="1684291"/>
            <a:ext cx="7866531" cy="3830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67360" y="431800"/>
            <a:ext cx="3105150" cy="609600"/>
          </a:xfrm>
        </p:spPr>
        <p:txBody>
          <a:bodyPr/>
          <a:lstStyle/>
          <a:p>
            <a:r>
              <a:rPr lang="zh-CN" altLang="en-US"/>
              <a:t>源项目的状况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467360" y="1144905"/>
            <a:ext cx="5628005" cy="4112895"/>
          </a:xfrm>
        </p:spPr>
        <p:txBody>
          <a:bodyPr>
            <a:normAutofit/>
          </a:bodyPr>
          <a:lstStyle/>
          <a:p>
            <a:r>
              <a:rPr lang="zh-CN" altLang="en-US"/>
              <a:t>好大夫在线（</a:t>
            </a:r>
            <a:r>
              <a:rPr lang="en-US" altLang="zh-CN"/>
              <a:t>haodf.com</a:t>
            </a:r>
            <a:r>
              <a:rPr lang="zh-CN" altLang="en-US"/>
              <a:t>）是一个中国领先的在线医疗平台，汇聚了大量患者的病情描述、就医经验、医生咨询记录等数据。从学术研究和社会分析的角度来看，这些数据有潜力作为社会健康状况的参考，但需要注意其局限性。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数据优势：</a:t>
            </a:r>
            <a:endParaRPr lang="zh-CN" altLang="en-US"/>
          </a:p>
          <a:p>
            <a:r>
              <a:rPr lang="zh-CN" altLang="en-US"/>
              <a:t>平台上的病情描述能反映当前民众关注的疾病类型（如慢性病、心理问题、罕见病等），尤其可追踪季节性流行病、新兴健康问题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局限性：</a:t>
            </a:r>
            <a:endParaRPr lang="zh-CN" altLang="en-US"/>
          </a:p>
          <a:p>
            <a:r>
              <a:rPr lang="zh-CN" altLang="en-US"/>
              <a:t>用户多为活跃网民，可能偏向年轻、教育水平较高、居住在城市的人群，老年、农村患者的声音可能缺失。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60" y="184785"/>
            <a:ext cx="5446395" cy="34055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 dirty="0"/>
              <a:t>心理健康</a:t>
            </a:r>
            <a:r>
              <a:rPr lang="en-US" altLang="zh-CN" dirty="0"/>
              <a:t>—</a:t>
            </a:r>
            <a:r>
              <a:rPr lang="zh-CN" altLang="en-US" dirty="0"/>
              <a:t>心理测评</a:t>
            </a:r>
            <a:endParaRPr lang="zh-CN" altLang="en-US" dirty="0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185610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47980" y="1713230"/>
            <a:ext cx="3827145" cy="1958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两种问卷供用户选择；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点击填写相应的问卷，右上角显示问卷填写进度。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06" y="1228982"/>
            <a:ext cx="7724857" cy="23117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06" y="3866203"/>
            <a:ext cx="7724857" cy="228103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 dirty="0"/>
              <a:t>心理健康</a:t>
            </a:r>
            <a:r>
              <a:rPr lang="en-US" altLang="zh-CN" dirty="0"/>
              <a:t>—</a:t>
            </a:r>
            <a:r>
              <a:rPr lang="zh-CN" altLang="en-US" dirty="0"/>
              <a:t>心理测评</a:t>
            </a:r>
            <a:endParaRPr lang="zh-CN" altLang="en-US" dirty="0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18129" y="1721796"/>
            <a:ext cx="3826884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填写完成后显示问卷结果。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若问卷分数过低，用户可能有抑郁风险，页面出现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紧急联系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按钮，便于用户进行专业咨询；同时该用户被统计为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高危用户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显示在数据总览页面。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用户可以选择保存自己的测评结果，并看到曾经的测评历史，或开启一个新的测评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1" y="4635699"/>
            <a:ext cx="7887194" cy="1541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43" y="1572260"/>
            <a:ext cx="7924602" cy="254068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心理健康</a:t>
            </a:r>
            <a:r>
              <a:rPr lang="en-US" altLang="zh-CN"/>
              <a:t>--AI</a:t>
            </a:r>
            <a:r>
              <a:rPr lang="zh-CN" altLang="en-US"/>
              <a:t>陪伴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178435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8000" y="1769110"/>
            <a:ext cx="3810635" cy="3319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在</a:t>
            </a:r>
            <a:r>
              <a:rPr lang="en-US" altLang="zh-CN"/>
              <a:t>AI</a:t>
            </a:r>
            <a:r>
              <a:rPr lang="zh-CN" altLang="en-US"/>
              <a:t>陪伴页面，可与</a:t>
            </a:r>
            <a:r>
              <a:rPr lang="en-US" altLang="zh-CN"/>
              <a:t>AI</a:t>
            </a:r>
            <a:r>
              <a:rPr lang="zh-CN" altLang="en-US"/>
              <a:t>助手交流心理状况。</a:t>
            </a:r>
            <a:br>
              <a:rPr lang="zh-CN" altLang="en-US"/>
            </a:br>
            <a:r>
              <a:rPr lang="zh-CN" altLang="en-US"/>
              <a:t>系统实时分析对话情况为用户情绪评分。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660" y="1386840"/>
            <a:ext cx="7694295" cy="45396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心理健康</a:t>
            </a:r>
            <a:r>
              <a:rPr lang="en-US" altLang="zh-CN"/>
              <a:t>--AI</a:t>
            </a:r>
            <a:r>
              <a:rPr lang="zh-CN" altLang="en-US"/>
              <a:t>陪伴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045" y="1344295"/>
            <a:ext cx="7531735" cy="4102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8000" y="1934845"/>
            <a:ext cx="3810635" cy="3319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用户输入问题或点击输入框上方的快捷回复；</a:t>
            </a:r>
            <a:endParaRPr lang="en-US" altLang="zh-CN"/>
          </a:p>
          <a:p>
            <a:r>
              <a:rPr lang="zh-CN" altLang="en-US"/>
              <a:t>用户输入内容与发送时间显示在聊天框内；</a:t>
            </a:r>
            <a:endParaRPr lang="en-US" altLang="zh-CN"/>
          </a:p>
          <a:p>
            <a:r>
              <a:rPr lang="zh-CN" altLang="en-US"/>
              <a:t>输入内容传输给豆包</a:t>
            </a:r>
            <a:r>
              <a:rPr lang="en-US" altLang="zh-CN"/>
              <a:t>api</a:t>
            </a:r>
            <a:r>
              <a:rPr lang="zh-CN" altLang="en-US"/>
              <a:t>，将</a:t>
            </a:r>
            <a:r>
              <a:rPr lang="en-US" altLang="zh-CN"/>
              <a:t>ai</a:t>
            </a:r>
            <a:r>
              <a:rPr lang="zh-CN" altLang="en-US"/>
              <a:t>的回复显示在聊天框内。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心理健康</a:t>
            </a:r>
            <a:r>
              <a:rPr lang="en-US" altLang="zh-CN"/>
              <a:t>--AI</a:t>
            </a:r>
            <a:r>
              <a:rPr lang="zh-CN" altLang="en-US"/>
              <a:t>陪伴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142875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5" y="533400"/>
            <a:ext cx="4072255" cy="3261360"/>
          </a:xfrm>
          <a:prstGeom prst="rect">
            <a:avLst/>
          </a:prstGeom>
        </p:spPr>
      </p:pic>
      <p:pic>
        <p:nvPicPr>
          <p:cNvPr id="6" name="图片 5" descr="po_diagr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" y="2783840"/>
            <a:ext cx="5535295" cy="38919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5620" y="1793240"/>
            <a:ext cx="4310380" cy="1635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在输入消息中存在积极词语，则增加情绪分数，反之减少分数。</a:t>
            </a:r>
            <a:endParaRPr lang="zh-CN" altLang="en-US"/>
          </a:p>
          <a:p>
            <a:r>
              <a:rPr lang="zh-CN" altLang="en-US"/>
              <a:t>根据分数划分当前对话的情绪类型。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心理健康</a:t>
            </a:r>
            <a:r>
              <a:rPr lang="en-US" altLang="zh-CN"/>
              <a:t>--AI</a:t>
            </a:r>
            <a:r>
              <a:rPr lang="zh-CN" altLang="en-US"/>
              <a:t>陪伴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5620" y="1793240"/>
            <a:ext cx="4310380" cy="1635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点击</a:t>
            </a:r>
            <a:r>
              <a:rPr lang="en-US" altLang="zh-CN"/>
              <a:t>“</a:t>
            </a:r>
            <a:r>
              <a:rPr lang="zh-CN" altLang="en-US"/>
              <a:t>呼吸练习</a:t>
            </a:r>
            <a:r>
              <a:rPr lang="en-US" altLang="zh-CN"/>
              <a:t>”</a:t>
            </a:r>
            <a:r>
              <a:rPr lang="zh-CN" altLang="en-US"/>
              <a:t>或</a:t>
            </a:r>
            <a:r>
              <a:rPr lang="en-US" altLang="zh-CN"/>
              <a:t>“</a:t>
            </a:r>
            <a:r>
              <a:rPr lang="zh-CN" altLang="en-US"/>
              <a:t>正念提示</a:t>
            </a:r>
            <a:r>
              <a:rPr lang="en-US" altLang="zh-CN"/>
              <a:t>”</a:t>
            </a:r>
            <a:r>
              <a:rPr lang="zh-CN" altLang="en-US"/>
              <a:t>，在对话栏中出现固定回复。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52620"/>
          <a:stretch>
            <a:fillRect/>
          </a:stretch>
        </p:blipFill>
        <p:spPr>
          <a:xfrm>
            <a:off x="7458710" y="0"/>
            <a:ext cx="4231005" cy="32492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" y="3428365"/>
            <a:ext cx="11443335" cy="30213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心理健康</a:t>
            </a:r>
            <a:r>
              <a:rPr lang="en-US" altLang="zh-CN"/>
              <a:t>--AI</a:t>
            </a:r>
            <a:r>
              <a:rPr lang="zh-CN" altLang="en-US"/>
              <a:t>陪伴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4729480"/>
            <a:ext cx="10311765" cy="1745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035" y="3368040"/>
            <a:ext cx="1371600" cy="1571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175" y="3368040"/>
            <a:ext cx="1438275" cy="1685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730" y="397510"/>
            <a:ext cx="3538855" cy="2832735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8404860" y="4090035"/>
            <a:ext cx="532765" cy="28384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6730" y="1676400"/>
            <a:ext cx="41948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点击</a:t>
            </a:r>
            <a:r>
              <a:rPr lang="en-US" altLang="zh-CN"/>
              <a:t>“</a:t>
            </a:r>
            <a:r>
              <a:rPr lang="zh-CN" altLang="en-US"/>
              <a:t>放松工具</a:t>
            </a:r>
            <a:r>
              <a:rPr lang="en-US" altLang="zh-CN"/>
              <a:t>”</a:t>
            </a:r>
            <a:r>
              <a:rPr lang="zh-CN" altLang="en-US"/>
              <a:t>中的</a:t>
            </a:r>
            <a:r>
              <a:rPr lang="en-US" altLang="zh-CN"/>
              <a:t>“</a:t>
            </a:r>
            <a:r>
              <a:rPr lang="zh-CN" altLang="en-US"/>
              <a:t>放松音乐</a:t>
            </a:r>
            <a:r>
              <a:rPr lang="en-US" altLang="zh-CN"/>
              <a:t>”</a:t>
            </a:r>
            <a:r>
              <a:rPr lang="zh-CN" altLang="en-US"/>
              <a:t>键，播放钢琴曲；</a:t>
            </a:r>
            <a:endParaRPr lang="zh-CN" altLang="en-US"/>
          </a:p>
          <a:p>
            <a:r>
              <a:rPr lang="zh-CN" altLang="en-US"/>
              <a:t>图标切换为</a:t>
            </a:r>
            <a:r>
              <a:rPr lang="en-US" altLang="zh-CN"/>
              <a:t>“</a:t>
            </a:r>
            <a:r>
              <a:rPr lang="zh-CN" altLang="en-US"/>
              <a:t>暂停音乐</a:t>
            </a:r>
            <a:r>
              <a:rPr lang="en-US" altLang="zh-CN"/>
              <a:t>”</a:t>
            </a:r>
            <a:r>
              <a:rPr lang="zh-CN" altLang="en-US"/>
              <a:t>样式；</a:t>
            </a:r>
            <a:endParaRPr lang="zh-CN" altLang="en-US"/>
          </a:p>
          <a:p>
            <a:r>
              <a:rPr lang="en-US" altLang="zh-CN"/>
              <a:t>ai</a:t>
            </a:r>
            <a:r>
              <a:rPr lang="zh-CN" altLang="en-US"/>
              <a:t>对话栏中出现提示。</a:t>
            </a:r>
            <a:endParaRPr lang="zh-CN" altLang="en-US"/>
          </a:p>
          <a:p>
            <a:r>
              <a:rPr lang="zh-CN" altLang="en-US"/>
              <a:t>再次点击音乐暂停键，图标恢复。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心理健康</a:t>
            </a:r>
            <a:r>
              <a:rPr lang="en-US" altLang="zh-CN"/>
              <a:t>--</a:t>
            </a:r>
            <a:r>
              <a:rPr lang="zh-CN"/>
              <a:t>成长计划</a:t>
            </a:r>
            <a:endParaRPr lang="zh-CN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5620" y="1793240"/>
            <a:ext cx="4310380" cy="1635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/>
              <a:t>在成长计划页面添加计划，帮助用户提高心理健康。</a:t>
            </a:r>
            <a:endParaRPr lang="zh-CN"/>
          </a:p>
          <a:p>
            <a:r>
              <a:rPr lang="zh-CN"/>
              <a:t>页面主要包含</a:t>
            </a:r>
            <a:r>
              <a:rPr lang="en-US" altLang="zh-CN"/>
              <a:t>“</a:t>
            </a:r>
            <a:r>
              <a:rPr lang="zh-CN"/>
              <a:t>我的活跃计划</a:t>
            </a:r>
            <a:r>
              <a:rPr lang="en-US" altLang="zh-CN"/>
              <a:t>”</a:t>
            </a:r>
            <a:r>
              <a:rPr lang="zh-CN" altLang="en-US"/>
              <a:t>和</a:t>
            </a:r>
            <a:r>
              <a:rPr lang="en-US" altLang="zh-CN"/>
              <a:t>“</a:t>
            </a:r>
            <a:r>
              <a:rPr lang="zh-CN" altLang="en-US"/>
              <a:t>历史计划</a:t>
            </a:r>
            <a:r>
              <a:rPr lang="en-US" altLang="zh-CN"/>
              <a:t>”</a:t>
            </a:r>
            <a:r>
              <a:rPr lang="zh-CN" altLang="en-US"/>
              <a:t>两个模块。</a:t>
            </a:r>
            <a:endParaRPr lang="zh-CN" altLang="en-US"/>
          </a:p>
          <a:p>
            <a:r>
              <a:rPr lang="zh-CN" altLang="en-US"/>
              <a:t>活跃计划部分：新建计划和查看当前进行的计划；</a:t>
            </a:r>
            <a:endParaRPr lang="zh-CN"/>
          </a:p>
          <a:p>
            <a:r>
              <a:rPr lang="zh-CN"/>
              <a:t>历史计划栏：查看已完成计划的起止时间</a:t>
            </a:r>
            <a:endParaRPr 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95" y="398780"/>
            <a:ext cx="6517640" cy="3029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" y="3877310"/>
            <a:ext cx="10100310" cy="25958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心理健康</a:t>
            </a:r>
            <a:r>
              <a:rPr lang="en-US" altLang="zh-CN"/>
              <a:t>--</a:t>
            </a:r>
            <a:r>
              <a:rPr lang="zh-CN"/>
              <a:t>成长计划</a:t>
            </a:r>
            <a:endParaRPr lang="zh-CN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5620" y="1793240"/>
            <a:ext cx="2105660" cy="3749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点击</a:t>
            </a:r>
            <a:r>
              <a:rPr lang="en-US"/>
              <a:t>“</a:t>
            </a:r>
            <a:r>
              <a:rPr lang="zh-CN" altLang="en-US"/>
              <a:t>创建新计划</a:t>
            </a:r>
            <a:r>
              <a:rPr lang="en-US" altLang="zh-CN"/>
              <a:t>”,</a:t>
            </a:r>
            <a:r>
              <a:rPr lang="zh-CN" altLang="en-US"/>
              <a:t>出现三个计划供用户选择。</a:t>
            </a:r>
            <a:endParaRPr lang="zh-CN" altLang="en-US"/>
          </a:p>
          <a:p>
            <a:r>
              <a:rPr lang="zh-CN" altLang="en-US"/>
              <a:t>不同计划的打卡天数和任务内容不同。</a:t>
            </a:r>
            <a:endParaRPr lang="zh-CN" altLang="en-US"/>
          </a:p>
          <a:p>
            <a:r>
              <a:rPr lang="zh-CN" altLang="en-US"/>
              <a:t>点击任一计划后进入计划详情页。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520" y="1407795"/>
            <a:ext cx="9295765" cy="43624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810895"/>
          </a:xfrm>
        </p:spPr>
        <p:txBody>
          <a:bodyPr>
            <a:normAutofit/>
          </a:bodyPr>
          <a:lstStyle/>
          <a:p>
            <a:r>
              <a:rPr lang="zh-CN" altLang="en-US"/>
              <a:t>心理健康</a:t>
            </a:r>
            <a:r>
              <a:rPr lang="en-US" altLang="zh-CN"/>
              <a:t>--</a:t>
            </a:r>
            <a:r>
              <a:rPr lang="zh-CN"/>
              <a:t>成长计划</a:t>
            </a:r>
            <a:endParaRPr lang="zh-CN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5620" y="1793240"/>
            <a:ext cx="4601845" cy="1635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计划详情页：</a:t>
            </a:r>
            <a:endParaRPr lang="zh-CN" altLang="en-US"/>
          </a:p>
          <a:p>
            <a:r>
              <a:rPr lang="zh-CN" altLang="en-US"/>
              <a:t>点击任务列表勾选计划完成情况；</a:t>
            </a:r>
            <a:endParaRPr lang="en-US" altLang="zh-CN"/>
          </a:p>
          <a:p>
            <a:r>
              <a:rPr lang="zh-CN" altLang="en-US"/>
              <a:t>实时更新任务进度条；</a:t>
            </a:r>
            <a:endParaRPr lang="zh-CN" altLang="en-US"/>
          </a:p>
          <a:p>
            <a:r>
              <a:rPr lang="zh-CN" altLang="en-US"/>
              <a:t>根据总打卡天数显示</a:t>
            </a:r>
            <a:r>
              <a:rPr lang="en-US" altLang="zh-CN"/>
              <a:t>“</a:t>
            </a:r>
            <a:r>
              <a:rPr lang="zh-CN" altLang="en-US"/>
              <a:t>里程碑</a:t>
            </a:r>
            <a:r>
              <a:rPr lang="en-US" altLang="zh-CN"/>
              <a:t>”</a:t>
            </a:r>
            <a:r>
              <a:rPr lang="zh-CN" altLang="en-US"/>
              <a:t>完成情况；</a:t>
            </a:r>
            <a:endParaRPr lang="zh-CN" altLang="en-US"/>
          </a:p>
          <a:p>
            <a:r>
              <a:rPr lang="zh-CN" altLang="en-US"/>
              <a:t>将最新连续打卡天数显示在</a:t>
            </a:r>
            <a:r>
              <a:rPr lang="en-US" altLang="zh-CN"/>
              <a:t>“</a:t>
            </a:r>
            <a:r>
              <a:rPr lang="zh-CN" altLang="en-US"/>
              <a:t>连续打卡</a:t>
            </a:r>
            <a:r>
              <a:rPr lang="en-US" altLang="zh-CN"/>
              <a:t>”</a:t>
            </a:r>
            <a:r>
              <a:rPr lang="zh-CN" altLang="en-US"/>
              <a:t>栏。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95" y="198755"/>
            <a:ext cx="6668770" cy="359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105" y="3865245"/>
            <a:ext cx="4959350" cy="555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865" y="3877310"/>
            <a:ext cx="2824480" cy="26581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3856990"/>
            <a:ext cx="2810510" cy="26784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社会背景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在全民健康意识提升与医疗数据数字化的趋势下，公众既需要直观了解社会层面的病情分布特征，也迫切需求个性化、智能化的健康管理工具。一方面，通过整合权威医疗平台数据，以可视化形式呈现社会病情概览，可帮助公众快速掌握疾病流行趋势；另一方面，个人健康管理需求日益精细化，需要便捷的健康数据记录、异常检测、风险预警及智能指导服务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4总结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654685" y="1374775"/>
            <a:ext cx="5659120" cy="3242945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本项目构建了</a:t>
            </a:r>
            <a:r>
              <a:rPr lang="en-US" altLang="zh-CN"/>
              <a:t> “</a:t>
            </a:r>
            <a:r>
              <a:rPr lang="zh-CN" altLang="en-US"/>
              <a:t>宏观社会病情概览</a:t>
            </a:r>
            <a:r>
              <a:rPr lang="en-US" altLang="zh-CN"/>
              <a:t> + </a:t>
            </a:r>
            <a:r>
              <a:rPr lang="zh-CN" altLang="en-US"/>
              <a:t>微观个人健康管理</a:t>
            </a:r>
            <a:r>
              <a:rPr lang="en-US" altLang="zh-CN"/>
              <a:t>” </a:t>
            </a:r>
            <a:r>
              <a:rPr lang="zh-CN" altLang="en-US"/>
              <a:t>一体化的医疗健康服务平台，通过爬虫技术聚合医疗数据，以可视化大屏直观呈现社会疾病趋势。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系统集成</a:t>
            </a:r>
            <a:r>
              <a:rPr lang="en-US" altLang="zh-CN"/>
              <a:t>AI </a:t>
            </a:r>
            <a:r>
              <a:rPr lang="zh-CN" altLang="en-US"/>
              <a:t>病情初步预测、生理健康智能干预、心理健康全周期管理三大核心能力，实现从数据记录、异常检测到个性化指导的闭环服务。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项目立足用户需求，做到生理与心理双维度覆盖、智能与实用双轨并行，为公众提供了便捷、全面的健康管理工具。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67360" y="431800"/>
            <a:ext cx="3105150" cy="609600"/>
          </a:xfrm>
        </p:spPr>
        <p:txBody>
          <a:bodyPr/>
          <a:lstStyle/>
          <a:p>
            <a:r>
              <a:rPr lang="zh-CN" altLang="en-US"/>
              <a:t>源项目的状况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467360" y="1144905"/>
            <a:ext cx="5628005" cy="4112895"/>
          </a:xfrm>
        </p:spPr>
        <p:txBody>
          <a:bodyPr>
            <a:normAutofit/>
          </a:bodyPr>
          <a:lstStyle/>
          <a:p>
            <a:r>
              <a:rPr lang="zh-CN" altLang="en-US"/>
              <a:t>综合考量源项目特点以及社会大背景：</a:t>
            </a:r>
            <a:endParaRPr lang="zh-CN" altLang="en-US"/>
          </a:p>
          <a:p>
            <a:r>
              <a:rPr lang="zh-CN" altLang="en-US"/>
              <a:t>保留源项目中的可视化大屏作为一个社会病情概览，完善修复疾病预测，顺水推舟，从宏观的社会病情数据展示延伸到微观的个人健康干预，拓展出一个偏向</a:t>
            </a:r>
            <a:r>
              <a:rPr lang="zh-CN" altLang="en-US"/>
              <a:t>年轻人打卡记录且有反馈的健康系统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80" y="2520315"/>
            <a:ext cx="8072120" cy="39344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整体设计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973955" cy="5486400"/>
          </a:xfrm>
        </p:spPr>
        <p:txBody>
          <a:bodyPr/>
          <a:lstStyle/>
          <a:p>
            <a:r>
              <a:rPr lang="zh-CN" altLang="en-US"/>
              <a:t>项目功能模块设计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318135" y="1572260"/>
            <a:ext cx="5204460" cy="4262755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609600" y="1673225"/>
            <a:ext cx="6121400" cy="3512185"/>
          </a:xfrm>
        </p:spPr>
        <p:txBody>
          <a:bodyPr>
            <a:normAutofit/>
          </a:bodyPr>
          <a:lstStyle/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/>
              <a:t>三大模块：</a:t>
            </a:r>
            <a:endParaRPr lang="zh-CN" altLang="en-US"/>
          </a:p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/>
              <a:t>社会病情预览模块：可视化大屏</a:t>
            </a:r>
            <a:endParaRPr lang="zh-CN" altLang="en-US"/>
          </a:p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/>
              <a:t>病情预测模块：病情预测</a:t>
            </a:r>
            <a:endParaRPr lang="zh-CN" altLang="en-US"/>
          </a:p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/>
              <a:t>健康管理模块：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315" y="939800"/>
            <a:ext cx="4899025" cy="51714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00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01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10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06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0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fd00a13c9f08640e833dc4560020fc340bdeede"/>
  <p:tag name="KSO_WM_NEWLAYOUT_GROUP_ID" val="layout_10003"/>
  <p:tag name="KSO_WM_NEWLAYOUT_ID" val="slide_ad369a9275f94eb0"/>
</p:tagLst>
</file>

<file path=ppt/tags/tag1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433a8d4784ead096b27c58d07ed7bad17209147"/>
  <p:tag name="KSO_WM_NEWLAYOUT_GROUP_ID" val="layout_34"/>
  <p:tag name="KSO_WM_NEWLAYOUT_ID" val="slide_4ae229a2f1c7f65e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2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d35f7b3bf3f0a7d139da8716fb53d29bdbe43f1"/>
  <p:tag name="KSO_WM_NEWLAYOUT_GROUP_ID" val="layout_31"/>
  <p:tag name="KSO_WM_NEWLAYOUT_ID" val="slide_aa0875ce2174a398"/>
</p:tagLst>
</file>

<file path=ppt/tags/tag1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6f709203d44b22307483623a4b7e6823c11ed1b"/>
  <p:tag name="KSO_WM_NEWLAYOUT_GROUP_ID" val="layout_53"/>
  <p:tag name="KSO_WM_NEWLAYOUT_ID" val="slide_6460b60e40343d19"/>
</p:tagLst>
</file>

<file path=ppt/tags/tag14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5_1"/>
  <p:tag name="KSO_WM_UNIT_TYPE" val="l_h_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d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6_1"/>
  <p:tag name="KSO_WM_UNIT_TYPE" val="l_h_i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d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1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6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79d462d1cecbb002594cb88b8936e98f17cf2f7"/>
  <p:tag name="KSO_WM_NEWLAYOUT_GROUP_ID" val="layout_30"/>
  <p:tag name="KSO_WM_NEWLAYOUT_ID" val="slide_fa8467171b996d07"/>
</p:tagLst>
</file>

<file path=ppt/tags/tag1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7083cd0121848546343706bb9fbec4e69da8972"/>
  <p:tag name="KSO_WM_NEWLAYOUT_GROUP_ID" val="layout_51"/>
  <p:tag name="KSO_WM_NEWLAYOUT_ID" val="slide_d5fe096b816c8b33"/>
</p:tagLst>
</file>

<file path=ppt/tags/tag1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bc1a8a0889c6fbb208ac29380d7cdfb0eb249cf"/>
  <p:tag name="KSO_WM_NEWLAYOUT_GROUP_ID" val="layout_10009"/>
  <p:tag name="KSO_WM_NEWLAYOUT_ID" val="slide_2536ba00920a4d07"/>
</p:tagLst>
</file>

<file path=ppt/tags/tag1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bffa674e46a07f5f0cc85469c9b71b2df250c0"/>
  <p:tag name="KSO_WM_NEWLAYOUT_GROUP_ID" val="layout_42"/>
  <p:tag name="KSO_WM_NEWLAYOUT_ID" val="slide_4f1754b5e32ca623"/>
</p:tagLst>
</file>

<file path=ppt/tags/tag1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9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9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99cea7bbef18744c2303cec71559d797826c677"/>
  <p:tag name="KSO_WM_NEWLAYOUT_GROUP_ID" val="layout_10013"/>
  <p:tag name="KSO_WM_NEWLAYOUT_ID" val="slide_2b9069f18f10c117"/>
</p:tagLst>
</file>

<file path=ppt/tags/tag1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1d0cad2bfa74d09f66d7724fd9b57af02bde26"/>
  <p:tag name="KSO_WM_NEWLAYOUT_GROUP_ID" val="layout_20"/>
  <p:tag name="KSO_WM_NEWLAYOUT_ID" val="slide_52cda502e98f2cdc"/>
</p:tagLst>
</file>

<file path=ppt/tags/tag2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8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816c4dc1d87987441c89d2f4a197e0d67636590"/>
  <p:tag name="KSO_WM_NEWLAYOUT_GROUP_ID" val="layout_6"/>
  <p:tag name="KSO_WM_NEWLAYOUT_ID" val="slide_68c73273b9e9ca2d"/>
</p:tagLst>
</file>

<file path=ppt/tags/tag2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c8b244e56cb2ae8b276f00e8e2f4c84c8a2d0d2"/>
  <p:tag name="KSO_WM_NEWLAYOUT_GROUP_ID" val="layout_26"/>
  <p:tag name="KSO_WM_NEWLAYOUT_ID" val="slide_5397de42ff9007f8"/>
</p:tagLst>
</file>

<file path=ppt/tags/tag2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240b251bab920d3287adbb00755691ce3a66033"/>
  <p:tag name="KSO_WM_NEWLAYOUT_GROUP_ID" val="layout_61"/>
  <p:tag name="KSO_WM_NEWLAYOUT_ID" val="slide_15cb9f4c4c6c7b02"/>
</p:tagLst>
</file>

<file path=ppt/tags/tag2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4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4c99245b0bcbc3d6521cfd11a0192580757c9ac"/>
  <p:tag name="KSO_WM_NEWLAYOUT_GROUP_ID" val="layout_38"/>
  <p:tag name="KSO_WM_NEWLAYOUT_ID" val="slide_01e591ca011aebc2"/>
</p:tagLst>
</file>

<file path=ppt/tags/tag2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9a7ff975334f662623127a10bc3cc48e875dc38"/>
  <p:tag name="KSO_WM_NEWLAYOUT_GROUP_ID" val="layout_10007"/>
  <p:tag name="KSO_WM_NEWLAYOUT_ID" val="slide_5d74a312f6e6264e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5a34f6fb544d447b24ba9cb13aad6bb26d83c4a"/>
  <p:tag name="KSO_WM_NEWLAYOUT_GROUP_ID" val="layout_2"/>
  <p:tag name="KSO_WM_NEWLAYOUT_ID" val="slide_d37966ae9f0f3cb6"/>
</p:tagLst>
</file>

<file path=ppt/tags/tag26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66ed8278c9190c2b6c1d518358304674c2c6675"/>
  <p:tag name="KSO_WM_NEWLAYOUT_GROUP_ID" val="layout_27"/>
  <p:tag name="KSO_WM_NEWLAYOUT_ID" val="slide_abf1357515e16e34"/>
</p:tagLst>
</file>

<file path=ppt/tags/tag28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a409e5fb9c6817ef8f0154c6144d03b3d15c71"/>
  <p:tag name="KSO_WM_NEWLAYOUT_GROUP_ID" val="layout_60"/>
  <p:tag name="KSO_WM_NEWLAYOUT_ID" val="slide_e1f4dfbe5714bd80"/>
</p:tagLst>
</file>

<file path=ppt/tags/tag2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4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21e3005b92a42d21a9bf4361ae0730bfdc8e98e"/>
  <p:tag name="KSO_WM_NEWLAYOUT_GROUP_ID" val="layout_35"/>
  <p:tag name="KSO_WM_NEWLAYOUT_ID" val="slide_3a8d68c4cb9e2e1d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498f3d39eb465e0aa42b736b986bb988f79e4f4"/>
  <p:tag name="KSO_WM_NEWLAYOUT_GROUP_ID" val="layout_3"/>
  <p:tag name="KSO_WM_NEWLAYOUT_ID" val="slide_982a4e1c09d2a820"/>
</p:tagLst>
</file>

<file path=ppt/tags/tag3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ded1202519b50997236b3ca92ec193bb628e7"/>
  <p:tag name="KSO_WM_NEWLAYOUT_GROUP_ID" val="layout_10014"/>
  <p:tag name="KSO_WM_NEWLAYOUT_ID" val="slide_3378e5420af9a013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cb76fa3511f20833da4f816e9238306fa37cfcf"/>
  <p:tag name="KSO_WM_NEWLAYOUT_GROUP_ID" val="layout_10008"/>
  <p:tag name="KSO_WM_NEWLAYOUT_ID" val="slide_c59a96f521ead4b6"/>
</p:tagLst>
</file>

<file path=ppt/tags/tag321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</p:tagLst>
</file>

<file path=ppt/tags/tag328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3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33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3e229fdc81a732c5ff1ea0fe60e693f4d6cfa6b"/>
  <p:tag name="KSO_WM_NEWLAYOUT_GROUP_ID" val="layout_10003"/>
  <p:tag name="KSO_WM_NEWLAYOUT_ID" val="slide_0a690318073fa1d2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3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3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4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27b412b29dfbcdc8212bee87e9fd08e125d68465"/>
  <p:tag name="KSO_WM_NEWLAYOUT_GROUP_ID" val="layout_1-5"/>
  <p:tag name="KSO_WM_NEWLAYOUT_ID" val="slide_61223ae7a7f7aefc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5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5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5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6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6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36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7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  <p:tag name="KSO_WM_TEMPLATE_INDEX" val="40490573"/>
  <p:tag name="KSO_WM_TEMPLATE_CATEGORY" val="custom"/>
</p:tagLst>
</file>

<file path=ppt/tags/tag37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37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6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0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573"/>
  <p:tag name="KSO_WM_TEMPLATE_CATEGORY" val="custom"/>
</p:tagLst>
</file>

<file path=ppt/tags/tag381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73"/>
  <p:tag name="KSO_WM_TEMPLATE_CATEGORY" val="custom"/>
</p:tagLst>
</file>

<file path=ppt/tags/tag382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  <p:tag name="KSO_WM_TEMPLATE_INDEX" val="40490573"/>
  <p:tag name="KSO_WM_TEMPLATE_CATEGORY" val="custom"/>
</p:tagLst>
</file>

<file path=ppt/tags/tag383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73"/>
  <p:tag name="KSO_WM_TEMPLATE_CATEGORY" val="custom"/>
</p:tagLst>
</file>

<file path=ppt/tags/tag38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73"/>
  <p:tag name="KSO_WM_TEMPLATE_CATEGORY" val="custom"/>
</p:tagLst>
</file>

<file path=ppt/tags/tag38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38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9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0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73"/>
  <p:tag name="KSO_WM_TEMPLATE_CATEGORY" val="custom"/>
</p:tagLst>
</file>

<file path=ppt/tags/tag40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d5a6e8d833aaa5eb7436aa53f0c199f1cef2336"/>
  <p:tag name="KSO_WM_NEWLAYOUT_ID" val="5448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10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8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2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4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e21d44af547cb237df38edfb420c130c8d4e6cb"/>
  <p:tag name="KSO_WM_NEWLAYOUT_ID" val="546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b44bfd2419cae341c63cea49430d15869841f40"/>
  <p:tag name="KSO_WM_NEWLAYOUT_ID" val="1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43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43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43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4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44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4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573"/>
</p:tagLst>
</file>

<file path=ppt/tags/tag44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573"/>
</p:tagLst>
</file>

<file path=ppt/tags/tag44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9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573"/>
  <p:tag name="KSO_WM_TEMPLATE_CATEGORY" val="custom"/>
  <p:tag name="KSO_WM_TEMPLATE_MASTER_TYPE" val="0"/>
  <p:tag name="KSO_WM_TAG_VERSION" val="3.0"/>
</p:tagLst>
</file>

<file path=ppt/tags/tag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50.xml><?xml version="1.0" encoding="utf-8"?>
<p:tagLst xmlns:p="http://schemas.openxmlformats.org/presentationml/2006/main">
  <p:tag name="KSO_WM_AITEMPLATE_STYLE_ID" val="69796640259"/>
</p:tagLst>
</file>

<file path=ppt/tags/tag451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" val="20XX YEAR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5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d5a6e8d833aaa5eb7436aa53f0c199f1cef2336"/>
  <p:tag name="KSO_WM_NEWLAYOUT_ID" val="5448"/>
  <p:tag name="KSO_WM_UNIT_PRESET_TEXT" val="单击此处&#10;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53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573"/>
  <p:tag name="KSO_WM_TEMPLATE_CATEGORY" val="custom"/>
  <p:tag name="KSO_WM_SLIDE_INDEX" val="1"/>
  <p:tag name="KSO_WM_SLIDE_ID" val="custom40490573_1"/>
  <p:tag name="KSO_WM_TEMPLATE_MASTER_TYPE" val="0"/>
  <p:tag name="KSO_WM_SLIDE_LAYOUT" val="a_f"/>
  <p:tag name="KSO_WM_SLIDE_LAYOUT_CNT" val="1_2"/>
  <p:tag name="KSO_WM_TAG_VERSION" val="3.0"/>
</p:tagLst>
</file>

<file path=ppt/tags/tag4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27b412b29dfbcdc8212bee87e9fd08e125d68465"/>
  <p:tag name="KSO_WM_NEWLAYOUT_GROUP_ID" val="layout_1-5"/>
  <p:tag name="KSO_WM_NEWLAYOUT_ID" val="slide_61223ae7a7f7aefc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45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4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6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4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4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46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4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4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46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4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468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40259"/>
  <p:tag name="KSO_WM_TEMPLATE_SLIDE_ID" val="slide_61223ae7a7f7aefc"/>
</p:tagLst>
</file>

<file path=ppt/tags/tag46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764887c97dcac989183b684fff501ba230b1753"/>
  <p:tag name="KSO_WM_NEWLAYOUT_GROUP_ID" val="layout_57"/>
  <p:tag name="KSO_WM_NEWLAYOUT_ID" val="slide_afcb9110c5220c02"/>
</p:tagLst>
</file>

<file path=ppt/tags/tag470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71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4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3e229fdc81a732c5ff1ea0fe60e693f4d6cfa6b"/>
  <p:tag name="KSO_WM_NEWLAYOUT_GROUP_ID" val="layout_10003"/>
  <p:tag name="KSO_WM_NEWLAYOUT_ID" val="slide_0a690318073fa1d2"/>
  <p:tag name="KSO_WM_UNIT_PRESET_TEXT" val="单击此处添加标题"/>
</p:tagLst>
</file>

<file path=ppt/tags/tag47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7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0a690318073fa1d2"/>
</p:tagLst>
</file>

<file path=ppt/tags/tag4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3e229fdc81a732c5ff1ea0fe60e693f4d6cfa6b"/>
  <p:tag name="KSO_WM_NEWLAYOUT_GROUP_ID" val="layout_10003"/>
  <p:tag name="KSO_WM_NEWLAYOUT_ID" val="slide_0a690318073fa1d2"/>
  <p:tag name="KSO_WM_UNIT_PRESET_TEXT" val="单击此处添加标题"/>
</p:tagLst>
</file>

<file path=ppt/tags/tag4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7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0a690318073fa1d2"/>
</p:tagLst>
</file>

<file path=ppt/tags/tag4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fd00a13c9f08640e833dc4560020fc340bdeede"/>
  <p:tag name="KSO_WM_NEWLAYOUT_GROUP_ID" val="layout_10003"/>
  <p:tag name="KSO_WM_NEWLAYOUT_ID" val="slide_ad369a9275f94eb0"/>
  <p:tag name="KSO_WM_UNIT_PRESET_TEXT" val="单击此处添加标题"/>
</p:tagLst>
</file>

<file path=ppt/tags/tag4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8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8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ad369a9275f94eb0"/>
</p:tagLst>
</file>

<file path=ppt/tags/tag4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3e229fdc81a732c5ff1ea0fe60e693f4d6cfa6b"/>
  <p:tag name="KSO_WM_NEWLAYOUT_GROUP_ID" val="layout_10003"/>
  <p:tag name="KSO_WM_NEWLAYOUT_ID" val="slide_0a690318073fa1d2"/>
  <p:tag name="KSO_WM_UNIT_PRESET_TEXT" val="单击此处添加标题"/>
</p:tagLst>
</file>

<file path=ppt/tags/tag4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8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0a690318073fa1d2"/>
</p:tagLst>
</file>

<file path=ppt/tags/tag48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87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88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4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90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4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  <p:tag name="KSO_WM_UNIT_PRESET_TEXT" val="单击此处添加正文"/>
</p:tagLst>
</file>

<file path=ppt/tags/tag49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4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494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49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4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497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49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4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00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0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03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0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0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06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07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5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09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1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1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1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15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1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18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1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5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21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2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24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2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27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2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3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3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3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3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3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3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4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43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4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46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4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49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5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5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5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55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5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58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5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61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6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64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6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67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6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70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7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73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7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76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7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79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8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8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8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8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8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8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cc02a1167e29ae9556df16c2c493243dce24409"/>
  <p:tag name="KSO_WM_NEWLAYOUT_GROUP_ID" val="layout_39"/>
  <p:tag name="KSO_WM_NEWLAYOUT_ID" val="slide_f49c640ef9d8b4f9"/>
</p:tagLst>
</file>

<file path=ppt/tags/tag5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91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9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94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9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97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9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6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00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60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6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603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60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6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606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60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6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609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61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61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6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61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61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6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615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61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6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618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61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621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62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6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624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62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6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627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62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6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30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63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63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33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3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6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fd00a13c9f08640e833dc4560020fc340bdeede"/>
  <p:tag name="KSO_WM_NEWLAYOUT_GROUP_ID" val="layout_10003"/>
  <p:tag name="KSO_WM_NEWLAYOUT_ID" val="slide_ad369a9275f94eb0"/>
  <p:tag name="KSO_WM_UNIT_PRESET_TEXT" val="单击此处添加标题"/>
</p:tagLst>
</file>

<file path=ppt/tags/tag6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63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ad369a9275f94eb0"/>
</p:tagLst>
</file>

<file path=ppt/tags/tag638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3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e21d44af547cb237df38edfb420c130c8d4e6cb"/>
  <p:tag name="KSO_WM_NEWLAYOUT_ID" val="5460"/>
  <p:tag name="KSO_WM_UNIT_PRESET_TEXT" val="谢谢观看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640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2f1bc384a532e0ce"/>
  <p:tag name="KSO_WM_TEMPLATE_INDEX" val="40490573"/>
  <p:tag name="KSO_WM_TEMPLATE_CATEGORY" val="custom"/>
  <p:tag name="KSO_WM_SLIDE_INDEX" val="5"/>
  <p:tag name="KSO_WM_SLIDE_ID" val="custom40490573_9"/>
  <p:tag name="KSO_WM_TEMPLATE_MASTER_TYPE" val="0"/>
  <p:tag name="KSO_WM_SLIDE_LAYOUT" val="a_b"/>
  <p:tag name="KSO_WM_SLIDE_LAYOUT_CNT" val="1_1"/>
  <p:tag name="KSO_WM_TAG_VERSION" val="3.0"/>
</p:tagLst>
</file>

<file path=ppt/tags/tag65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e21d44af547cb237df38edfb420c130c8d4e6cb"/>
  <p:tag name="KSO_WM_NEWLAYOUT_ID" val="546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f105eda4942958173253d132ba3419e37315d87"/>
  <p:tag name="KSO_WM_NEWLAYOUT_GROUP_ID" val="layout_10023"/>
  <p:tag name="KSO_WM_NEWLAYOUT_ID" val="slide_e1b922684c64539e"/>
</p:tagLst>
</file>

<file path=ppt/tags/tag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8f3cdbc075bb9160370d0a9b7a926d47d7660d1"/>
  <p:tag name="KSO_WM_NEWLAYOUT_GROUP_ID" val="layout_63"/>
  <p:tag name="KSO_WM_NEWLAYOUT_ID" val="slide_54b3b53cc7045b02"/>
</p:tagLst>
</file>

<file path=ppt/tags/tag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8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8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2779dad149c643477e37ddb17b66255f6de29f"/>
  <p:tag name="KSO_WM_NEWLAYOUT_GROUP_ID" val="layout_32"/>
  <p:tag name="KSO_WM_NEWLAYOUT_ID" val="slide_f95b87826d1fb558"/>
</p:tagLst>
</file>

<file path=ppt/tags/tag8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9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9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5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96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城市线条职场办公商务风">
  <a:themeElements>
    <a:clrScheme name="城市线条">
      <a:dk1>
        <a:srgbClr val="000000"/>
      </a:dk1>
      <a:lt1>
        <a:srgbClr val="FFFFFF"/>
      </a:lt1>
      <a:dk2>
        <a:srgbClr val="222A35"/>
      </a:dk2>
      <a:lt2>
        <a:srgbClr val="F6FBFD"/>
      </a:lt2>
      <a:accent1>
        <a:srgbClr val="868686"/>
      </a:accent1>
      <a:accent2>
        <a:srgbClr val="6B81C1"/>
      </a:accent2>
      <a:accent3>
        <a:srgbClr val="906BC1"/>
      </a:accent3>
      <a:accent4>
        <a:srgbClr val="C1756B"/>
      </a:accent4>
      <a:accent5>
        <a:srgbClr val="C1AE6B"/>
      </a:accent5>
      <a:accent6>
        <a:srgbClr val="6BC19A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6588</Words>
  <Application>WPS 演示</Application>
  <PresentationFormat>宽屏</PresentationFormat>
  <Paragraphs>589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Arial</vt:lpstr>
      <vt:lpstr>宋体</vt:lpstr>
      <vt:lpstr>Wingdings</vt:lpstr>
      <vt:lpstr>微软雅黑</vt:lpstr>
      <vt:lpstr>Arial Unicode MS</vt:lpstr>
      <vt:lpstr>Calibri</vt:lpstr>
      <vt:lpstr>Consolas</vt:lpstr>
      <vt:lpstr>Office 主题</vt:lpstr>
      <vt:lpstr>城市线条职场办公商务风</vt:lpstr>
      <vt:lpstr>大作业 汇报</vt:lpstr>
      <vt:lpstr>目录</vt:lpstr>
      <vt:lpstr>源项目解析</vt:lpstr>
      <vt:lpstr>源项目的状况 </vt:lpstr>
      <vt:lpstr>源项目的状况 </vt:lpstr>
      <vt:lpstr>4总结</vt:lpstr>
      <vt:lpstr>源项目的状况 </vt:lpstr>
      <vt:lpstr>2整体设计</vt:lpstr>
      <vt:lpstr>项目功能模块设计</vt:lpstr>
      <vt:lpstr>UML概图</vt:lpstr>
      <vt:lpstr>数据流图</vt:lpstr>
      <vt:lpstr>交互图</vt:lpstr>
      <vt:lpstr>交互图</vt:lpstr>
      <vt:lpstr>3详细设计</vt:lpstr>
      <vt:lpstr>可视化大屏--爬虫修复</vt:lpstr>
      <vt:lpstr>可视化大屏--爬虫修复</vt:lpstr>
      <vt:lpstr>可视化大屏--分析页</vt:lpstr>
      <vt:lpstr>可视化大屏--分析页</vt:lpstr>
      <vt:lpstr>可视化大屏--分析页</vt:lpstr>
      <vt:lpstr>可视化大屏--分析页</vt:lpstr>
      <vt:lpstr>可视化大屏--分析页</vt:lpstr>
      <vt:lpstr>病情预测--机器学习</vt:lpstr>
      <vt:lpstr>病情预测--机器学习</vt:lpstr>
      <vt:lpstr>PowerPoint 演示文稿</vt:lpstr>
      <vt:lpstr>病情预测--机器学习</vt:lpstr>
      <vt:lpstr>病情预测--机器学习</vt:lpstr>
      <vt:lpstr>病情预测--机器学习</vt:lpstr>
      <vt:lpstr>病情预测--机器学习</vt:lpstr>
      <vt:lpstr>生理健康--健康指标</vt:lpstr>
      <vt:lpstr>生理健康--健康指标</vt:lpstr>
      <vt:lpstr>生理健康--健康指标</vt:lpstr>
      <vt:lpstr>生理健康--健康指标</vt:lpstr>
      <vt:lpstr>生理健康--风险评估</vt:lpstr>
      <vt:lpstr>风险评估</vt:lpstr>
      <vt:lpstr>风险评估</vt:lpstr>
      <vt:lpstr>风险评估</vt:lpstr>
      <vt:lpstr>生理健康--健康文章</vt:lpstr>
      <vt:lpstr>生理健康--健康文章</vt:lpstr>
      <vt:lpstr>生理健康--个性化运动计划</vt:lpstr>
      <vt:lpstr>生理健康--生物钟调节计划</vt:lpstr>
      <vt:lpstr>生理健康--膳食营养</vt:lpstr>
      <vt:lpstr>生理健康--AI健康助手</vt:lpstr>
      <vt:lpstr>心理健康--用户数据总览</vt:lpstr>
      <vt:lpstr>心理健康--用户数据总览</vt:lpstr>
      <vt:lpstr>心理健康--用户数据总览</vt:lpstr>
      <vt:lpstr>心理健康—情绪记录</vt:lpstr>
      <vt:lpstr>心理健康--情绪记录</vt:lpstr>
      <vt:lpstr>心理健康--情绪记录</vt:lpstr>
      <vt:lpstr>心理健康—心理测评</vt:lpstr>
      <vt:lpstr>心理健康—心理测评</vt:lpstr>
      <vt:lpstr>心理健康—心理测评</vt:lpstr>
      <vt:lpstr>心理健康--AI陪伴</vt:lpstr>
      <vt:lpstr>心理健康--AI陪伴</vt:lpstr>
      <vt:lpstr>心理健康--AI陪伴</vt:lpstr>
      <vt:lpstr>心理健康--AI陪伴</vt:lpstr>
      <vt:lpstr>心理健康--AI陪伴</vt:lpstr>
      <vt:lpstr>心理健康--成长计划</vt:lpstr>
      <vt:lpstr>心理健康--成长计划</vt:lpstr>
      <vt:lpstr>心理健康--成长计划</vt:lpstr>
      <vt:lpstr>4总结</vt:lpstr>
      <vt:lpstr>4总结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旅游信息推荐系统软件质量测试汇报</dc:title>
  <dc:creator/>
  <cp:lastModifiedBy>WPS_1601506685</cp:lastModifiedBy>
  <cp:revision>22</cp:revision>
  <dcterms:created xsi:type="dcterms:W3CDTF">2025-12-04T16:40:00Z</dcterms:created>
  <dcterms:modified xsi:type="dcterms:W3CDTF">2025-12-11T16:16:39Z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4C99DBAEF8CC4478B7C88E112E5EBDC1_13</vt:lpwstr>
  </property>
  <property fmtid="{D5CDD505-2E9C-101B-9397-08002B2CF9AE}" pid="4" name="KSOTemplateUUID">
    <vt:lpwstr>v1.0_ai_69796640259</vt:lpwstr>
  </property>
</Properties>
</file>